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ppt/tags/tag18.xml" ContentType="application/vnd.openxmlformats-officedocument.presentationml.tags+xml"/>
  <Override PartName="/ppt/notesSlides/notesSlide17.xml" ContentType="application/vnd.openxmlformats-officedocument.presentationml.notesSlide+xml"/>
  <Override PartName="/ppt/tags/tag19.xml" ContentType="application/vnd.openxmlformats-officedocument.presentationml.tags+xml"/>
  <Override PartName="/ppt/notesSlides/notesSlide18.xml" ContentType="application/vnd.openxmlformats-officedocument.presentationml.notesSlide+xml"/>
  <Override PartName="/ppt/tags/tag20.xml" ContentType="application/vnd.openxmlformats-officedocument.presentationml.tags+xml"/>
  <Override PartName="/ppt/notesSlides/notesSlide19.xml" ContentType="application/vnd.openxmlformats-officedocument.presentationml.notesSlide+xml"/>
  <Override PartName="/ppt/tags/tag21.xml" ContentType="application/vnd.openxmlformats-officedocument.presentationml.tags+xml"/>
  <Override PartName="/ppt/notesSlides/notesSlide20.xml" ContentType="application/vnd.openxmlformats-officedocument.presentationml.notesSlide+xml"/>
  <Override PartName="/ppt/tags/tag22.xml" ContentType="application/vnd.openxmlformats-officedocument.presentationml.tags+xml"/>
  <Override PartName="/ppt/notesSlides/notesSlide21.xml" ContentType="application/vnd.openxmlformats-officedocument.presentationml.notesSlide+xml"/>
  <Override PartName="/ppt/tags/tag23.xml" ContentType="application/vnd.openxmlformats-officedocument.presentationml.tags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7"/>
  </p:notesMasterIdLst>
  <p:sldIdLst>
    <p:sldId id="256" r:id="rId5"/>
    <p:sldId id="292" r:id="rId6"/>
    <p:sldId id="275" r:id="rId7"/>
    <p:sldId id="284" r:id="rId8"/>
    <p:sldId id="296" r:id="rId9"/>
    <p:sldId id="276" r:id="rId10"/>
    <p:sldId id="285" r:id="rId11"/>
    <p:sldId id="290" r:id="rId12"/>
    <p:sldId id="297" r:id="rId13"/>
    <p:sldId id="298" r:id="rId14"/>
    <p:sldId id="302" r:id="rId15"/>
    <p:sldId id="291" r:id="rId16"/>
    <p:sldId id="301" r:id="rId17"/>
    <p:sldId id="300" r:id="rId18"/>
    <p:sldId id="299" r:id="rId19"/>
    <p:sldId id="288" r:id="rId20"/>
    <p:sldId id="289" r:id="rId21"/>
    <p:sldId id="286" r:id="rId22"/>
    <p:sldId id="287" r:id="rId23"/>
    <p:sldId id="293" r:id="rId24"/>
    <p:sldId id="294" r:id="rId25"/>
    <p:sldId id="295" r:id="rId26"/>
  </p:sldIdLst>
  <p:sldSz cx="12192000" cy="6858000"/>
  <p:notesSz cx="6858000" cy="9144000"/>
  <p:custDataLst>
    <p:tags r:id="rId2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38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0F117D-CB4E-4806-ABD1-E91483B5A7F6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5AF2F2-44E8-4136-B398-19AAB1EB79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4290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152974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52651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4202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416036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81848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05992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35863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72462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5115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420808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3205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403184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46654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6575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00122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64050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25505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37359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042079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85145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8316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3247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EA781D-6122-4F7C-B48C-3D792F43CA2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56919C4-9FC1-4171-9050-1A5F9E0DE90B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http://www.bcmath.ca/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png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9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92.png"/><Relationship Id="rId5" Type="http://schemas.openxmlformats.org/officeDocument/2006/relationships/image" Target="../media/image91.png"/><Relationship Id="rId4" Type="http://schemas.openxmlformats.org/officeDocument/2006/relationships/image" Target="../media/image9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95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oleObject" Target="../embeddings/oleObject87.bin"/><Relationship Id="rId5" Type="http://schemas.openxmlformats.org/officeDocument/2006/relationships/image" Target="../media/image94.wmf"/><Relationship Id="rId4" Type="http://schemas.openxmlformats.org/officeDocument/2006/relationships/oleObject" Target="../embeddings/oleObject8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image" Target="../media/image89.png"/><Relationship Id="rId5" Type="http://schemas.openxmlformats.org/officeDocument/2006/relationships/image" Target="../media/image88.png"/><Relationship Id="rId4" Type="http://schemas.openxmlformats.org/officeDocument/2006/relationships/image" Target="../media/image8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5" Type="http://schemas.openxmlformats.org/officeDocument/2006/relationships/image" Target="../media/image97.png"/><Relationship Id="rId4" Type="http://schemas.openxmlformats.org/officeDocument/2006/relationships/image" Target="../media/image9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13" Type="http://schemas.openxmlformats.org/officeDocument/2006/relationships/oleObject" Target="../embeddings/oleObject92.bin"/><Relationship Id="rId18" Type="http://schemas.openxmlformats.org/officeDocument/2006/relationships/image" Target="../media/image104.wmf"/><Relationship Id="rId26" Type="http://schemas.openxmlformats.org/officeDocument/2006/relationships/image" Target="../media/image108.wmf"/><Relationship Id="rId3" Type="http://schemas.openxmlformats.org/officeDocument/2006/relationships/notesSlide" Target="../notesSlides/notesSlide16.xml"/><Relationship Id="rId21" Type="http://schemas.openxmlformats.org/officeDocument/2006/relationships/oleObject" Target="../embeddings/oleObject96.bin"/><Relationship Id="rId7" Type="http://schemas.openxmlformats.org/officeDocument/2006/relationships/oleObject" Target="../embeddings/oleObject89.bin"/><Relationship Id="rId12" Type="http://schemas.openxmlformats.org/officeDocument/2006/relationships/image" Target="../media/image101.wmf"/><Relationship Id="rId17" Type="http://schemas.openxmlformats.org/officeDocument/2006/relationships/oleObject" Target="../embeddings/oleObject94.bin"/><Relationship Id="rId25" Type="http://schemas.openxmlformats.org/officeDocument/2006/relationships/oleObject" Target="../embeddings/oleObject9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3.wmf"/><Relationship Id="rId20" Type="http://schemas.openxmlformats.org/officeDocument/2006/relationships/image" Target="../media/image105.wmf"/><Relationship Id="rId29" Type="http://schemas.openxmlformats.org/officeDocument/2006/relationships/oleObject" Target="../embeddings/oleObject100.bin"/><Relationship Id="rId1" Type="http://schemas.openxmlformats.org/officeDocument/2006/relationships/tags" Target="../tags/tag17.xml"/><Relationship Id="rId6" Type="http://schemas.openxmlformats.org/officeDocument/2006/relationships/image" Target="../media/image98.wmf"/><Relationship Id="rId11" Type="http://schemas.openxmlformats.org/officeDocument/2006/relationships/oleObject" Target="../embeddings/oleObject91.bin"/><Relationship Id="rId24" Type="http://schemas.openxmlformats.org/officeDocument/2006/relationships/image" Target="../media/image107.wmf"/><Relationship Id="rId5" Type="http://schemas.openxmlformats.org/officeDocument/2006/relationships/oleObject" Target="../embeddings/oleObject88.bin"/><Relationship Id="rId15" Type="http://schemas.openxmlformats.org/officeDocument/2006/relationships/oleObject" Target="../embeddings/oleObject93.bin"/><Relationship Id="rId23" Type="http://schemas.openxmlformats.org/officeDocument/2006/relationships/oleObject" Target="../embeddings/oleObject97.bin"/><Relationship Id="rId28" Type="http://schemas.openxmlformats.org/officeDocument/2006/relationships/image" Target="../media/image109.wmf"/><Relationship Id="rId10" Type="http://schemas.openxmlformats.org/officeDocument/2006/relationships/image" Target="../media/image100.wmf"/><Relationship Id="rId19" Type="http://schemas.openxmlformats.org/officeDocument/2006/relationships/oleObject" Target="../embeddings/oleObject95.bin"/><Relationship Id="rId4" Type="http://schemas.openxmlformats.org/officeDocument/2006/relationships/image" Target="../media/image87.png"/><Relationship Id="rId9" Type="http://schemas.openxmlformats.org/officeDocument/2006/relationships/oleObject" Target="../embeddings/oleObject90.bin"/><Relationship Id="rId14" Type="http://schemas.openxmlformats.org/officeDocument/2006/relationships/image" Target="../media/image102.wmf"/><Relationship Id="rId22" Type="http://schemas.openxmlformats.org/officeDocument/2006/relationships/image" Target="../media/image106.wmf"/><Relationship Id="rId27" Type="http://schemas.openxmlformats.org/officeDocument/2006/relationships/oleObject" Target="../embeddings/oleObject99.bin"/><Relationship Id="rId30" Type="http://schemas.openxmlformats.org/officeDocument/2006/relationships/image" Target="../media/image110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wmf"/><Relationship Id="rId13" Type="http://schemas.openxmlformats.org/officeDocument/2006/relationships/oleObject" Target="../embeddings/oleObject105.bin"/><Relationship Id="rId18" Type="http://schemas.openxmlformats.org/officeDocument/2006/relationships/image" Target="../media/image118.wmf"/><Relationship Id="rId26" Type="http://schemas.openxmlformats.org/officeDocument/2006/relationships/image" Target="../media/image122.wmf"/><Relationship Id="rId3" Type="http://schemas.openxmlformats.org/officeDocument/2006/relationships/notesSlide" Target="../notesSlides/notesSlide17.xml"/><Relationship Id="rId21" Type="http://schemas.openxmlformats.org/officeDocument/2006/relationships/oleObject" Target="../embeddings/oleObject109.bin"/><Relationship Id="rId7" Type="http://schemas.openxmlformats.org/officeDocument/2006/relationships/oleObject" Target="../embeddings/oleObject102.bin"/><Relationship Id="rId12" Type="http://schemas.openxmlformats.org/officeDocument/2006/relationships/image" Target="../media/image115.wmf"/><Relationship Id="rId17" Type="http://schemas.openxmlformats.org/officeDocument/2006/relationships/oleObject" Target="../embeddings/oleObject107.bin"/><Relationship Id="rId25" Type="http://schemas.openxmlformats.org/officeDocument/2006/relationships/oleObject" Target="../embeddings/oleObject11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7.wmf"/><Relationship Id="rId20" Type="http://schemas.openxmlformats.org/officeDocument/2006/relationships/image" Target="../media/image119.wmf"/><Relationship Id="rId1" Type="http://schemas.openxmlformats.org/officeDocument/2006/relationships/tags" Target="../tags/tag18.xml"/><Relationship Id="rId6" Type="http://schemas.openxmlformats.org/officeDocument/2006/relationships/image" Target="../media/image112.wmf"/><Relationship Id="rId11" Type="http://schemas.openxmlformats.org/officeDocument/2006/relationships/oleObject" Target="../embeddings/oleObject104.bin"/><Relationship Id="rId24" Type="http://schemas.openxmlformats.org/officeDocument/2006/relationships/image" Target="../media/image121.wmf"/><Relationship Id="rId5" Type="http://schemas.openxmlformats.org/officeDocument/2006/relationships/oleObject" Target="../embeddings/oleObject101.bin"/><Relationship Id="rId15" Type="http://schemas.openxmlformats.org/officeDocument/2006/relationships/oleObject" Target="../embeddings/oleObject106.bin"/><Relationship Id="rId23" Type="http://schemas.openxmlformats.org/officeDocument/2006/relationships/oleObject" Target="../embeddings/oleObject110.bin"/><Relationship Id="rId10" Type="http://schemas.openxmlformats.org/officeDocument/2006/relationships/image" Target="../media/image114.wmf"/><Relationship Id="rId19" Type="http://schemas.openxmlformats.org/officeDocument/2006/relationships/oleObject" Target="../embeddings/oleObject108.bin"/><Relationship Id="rId4" Type="http://schemas.openxmlformats.org/officeDocument/2006/relationships/image" Target="../media/image111.png"/><Relationship Id="rId9" Type="http://schemas.openxmlformats.org/officeDocument/2006/relationships/oleObject" Target="../embeddings/oleObject103.bin"/><Relationship Id="rId14" Type="http://schemas.openxmlformats.org/officeDocument/2006/relationships/image" Target="../media/image116.wmf"/><Relationship Id="rId22" Type="http://schemas.openxmlformats.org/officeDocument/2006/relationships/image" Target="../media/image120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4.wmf"/><Relationship Id="rId13" Type="http://schemas.openxmlformats.org/officeDocument/2006/relationships/oleObject" Target="../embeddings/oleObject116.bin"/><Relationship Id="rId18" Type="http://schemas.openxmlformats.org/officeDocument/2006/relationships/image" Target="../media/image129.wmf"/><Relationship Id="rId3" Type="http://schemas.openxmlformats.org/officeDocument/2006/relationships/notesSlide" Target="../notesSlides/notesSlide18.xml"/><Relationship Id="rId21" Type="http://schemas.openxmlformats.org/officeDocument/2006/relationships/oleObject" Target="../embeddings/oleObject120.bin"/><Relationship Id="rId7" Type="http://schemas.openxmlformats.org/officeDocument/2006/relationships/oleObject" Target="../embeddings/oleObject113.bin"/><Relationship Id="rId12" Type="http://schemas.openxmlformats.org/officeDocument/2006/relationships/image" Target="../media/image126.wmf"/><Relationship Id="rId17" Type="http://schemas.openxmlformats.org/officeDocument/2006/relationships/oleObject" Target="../embeddings/oleObject1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8.wmf"/><Relationship Id="rId20" Type="http://schemas.openxmlformats.org/officeDocument/2006/relationships/image" Target="../media/image130.wmf"/><Relationship Id="rId1" Type="http://schemas.openxmlformats.org/officeDocument/2006/relationships/tags" Target="../tags/tag19.xml"/><Relationship Id="rId6" Type="http://schemas.openxmlformats.org/officeDocument/2006/relationships/image" Target="../media/image123.wmf"/><Relationship Id="rId11" Type="http://schemas.openxmlformats.org/officeDocument/2006/relationships/oleObject" Target="../embeddings/oleObject115.bin"/><Relationship Id="rId5" Type="http://schemas.openxmlformats.org/officeDocument/2006/relationships/oleObject" Target="../embeddings/oleObject112.bin"/><Relationship Id="rId15" Type="http://schemas.openxmlformats.org/officeDocument/2006/relationships/oleObject" Target="../embeddings/oleObject117.bin"/><Relationship Id="rId10" Type="http://schemas.openxmlformats.org/officeDocument/2006/relationships/image" Target="../media/image125.wmf"/><Relationship Id="rId19" Type="http://schemas.openxmlformats.org/officeDocument/2006/relationships/oleObject" Target="../embeddings/oleObject119.bin"/><Relationship Id="rId4" Type="http://schemas.openxmlformats.org/officeDocument/2006/relationships/image" Target="../media/image89.png"/><Relationship Id="rId9" Type="http://schemas.openxmlformats.org/officeDocument/2006/relationships/oleObject" Target="../embeddings/oleObject114.bin"/><Relationship Id="rId14" Type="http://schemas.openxmlformats.org/officeDocument/2006/relationships/image" Target="../media/image127.wmf"/><Relationship Id="rId22" Type="http://schemas.openxmlformats.org/officeDocument/2006/relationships/image" Target="../media/image131.wmf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34.wmf"/><Relationship Id="rId18" Type="http://schemas.openxmlformats.org/officeDocument/2006/relationships/oleObject" Target="../embeddings/oleObject126.bin"/><Relationship Id="rId26" Type="http://schemas.openxmlformats.org/officeDocument/2006/relationships/oleObject" Target="../embeddings/oleObject130.bin"/><Relationship Id="rId39" Type="http://schemas.openxmlformats.org/officeDocument/2006/relationships/image" Target="../media/image147.wmf"/><Relationship Id="rId21" Type="http://schemas.openxmlformats.org/officeDocument/2006/relationships/image" Target="../media/image138.wmf"/><Relationship Id="rId34" Type="http://schemas.openxmlformats.org/officeDocument/2006/relationships/oleObject" Target="../embeddings/oleObject134.bin"/><Relationship Id="rId42" Type="http://schemas.openxmlformats.org/officeDocument/2006/relationships/oleObject" Target="../embeddings/oleObject138.bin"/><Relationship Id="rId47" Type="http://schemas.openxmlformats.org/officeDocument/2006/relationships/image" Target="../media/image151.wmf"/><Relationship Id="rId7" Type="http://schemas.openxmlformats.org/officeDocument/2006/relationships/image" Target="../media/image9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5.bin"/><Relationship Id="rId29" Type="http://schemas.openxmlformats.org/officeDocument/2006/relationships/image" Target="../media/image142.wmf"/><Relationship Id="rId1" Type="http://schemas.openxmlformats.org/officeDocument/2006/relationships/tags" Target="../tags/tag20.xml"/><Relationship Id="rId6" Type="http://schemas.openxmlformats.org/officeDocument/2006/relationships/oleObject" Target="../embeddings/oleObject87.bin"/><Relationship Id="rId11" Type="http://schemas.openxmlformats.org/officeDocument/2006/relationships/image" Target="../media/image133.wmf"/><Relationship Id="rId24" Type="http://schemas.openxmlformats.org/officeDocument/2006/relationships/oleObject" Target="../embeddings/oleObject129.bin"/><Relationship Id="rId32" Type="http://schemas.openxmlformats.org/officeDocument/2006/relationships/oleObject" Target="../embeddings/oleObject133.bin"/><Relationship Id="rId37" Type="http://schemas.openxmlformats.org/officeDocument/2006/relationships/image" Target="../media/image146.wmf"/><Relationship Id="rId40" Type="http://schemas.openxmlformats.org/officeDocument/2006/relationships/oleObject" Target="../embeddings/oleObject137.bin"/><Relationship Id="rId45" Type="http://schemas.openxmlformats.org/officeDocument/2006/relationships/image" Target="../media/image150.wmf"/><Relationship Id="rId5" Type="http://schemas.openxmlformats.org/officeDocument/2006/relationships/image" Target="../media/image94.wmf"/><Relationship Id="rId15" Type="http://schemas.openxmlformats.org/officeDocument/2006/relationships/image" Target="../media/image135.wmf"/><Relationship Id="rId23" Type="http://schemas.openxmlformats.org/officeDocument/2006/relationships/image" Target="../media/image139.wmf"/><Relationship Id="rId28" Type="http://schemas.openxmlformats.org/officeDocument/2006/relationships/oleObject" Target="../embeddings/oleObject131.bin"/><Relationship Id="rId36" Type="http://schemas.openxmlformats.org/officeDocument/2006/relationships/oleObject" Target="../embeddings/oleObject135.bin"/><Relationship Id="rId10" Type="http://schemas.openxmlformats.org/officeDocument/2006/relationships/oleObject" Target="../embeddings/oleObject122.bin"/><Relationship Id="rId19" Type="http://schemas.openxmlformats.org/officeDocument/2006/relationships/image" Target="../media/image137.wmf"/><Relationship Id="rId31" Type="http://schemas.openxmlformats.org/officeDocument/2006/relationships/image" Target="../media/image143.wmf"/><Relationship Id="rId44" Type="http://schemas.openxmlformats.org/officeDocument/2006/relationships/oleObject" Target="../embeddings/oleObject139.bin"/><Relationship Id="rId4" Type="http://schemas.openxmlformats.org/officeDocument/2006/relationships/oleObject" Target="../embeddings/oleObject86.bin"/><Relationship Id="rId9" Type="http://schemas.openxmlformats.org/officeDocument/2006/relationships/image" Target="../media/image132.wmf"/><Relationship Id="rId14" Type="http://schemas.openxmlformats.org/officeDocument/2006/relationships/oleObject" Target="../embeddings/oleObject124.bin"/><Relationship Id="rId22" Type="http://schemas.openxmlformats.org/officeDocument/2006/relationships/oleObject" Target="../embeddings/oleObject128.bin"/><Relationship Id="rId27" Type="http://schemas.openxmlformats.org/officeDocument/2006/relationships/image" Target="../media/image141.wmf"/><Relationship Id="rId30" Type="http://schemas.openxmlformats.org/officeDocument/2006/relationships/oleObject" Target="../embeddings/oleObject132.bin"/><Relationship Id="rId35" Type="http://schemas.openxmlformats.org/officeDocument/2006/relationships/image" Target="../media/image145.wmf"/><Relationship Id="rId43" Type="http://schemas.openxmlformats.org/officeDocument/2006/relationships/image" Target="../media/image149.wmf"/><Relationship Id="rId8" Type="http://schemas.openxmlformats.org/officeDocument/2006/relationships/oleObject" Target="../embeddings/oleObject121.bin"/><Relationship Id="rId3" Type="http://schemas.openxmlformats.org/officeDocument/2006/relationships/notesSlide" Target="../notesSlides/notesSlide19.xml"/><Relationship Id="rId12" Type="http://schemas.openxmlformats.org/officeDocument/2006/relationships/oleObject" Target="../embeddings/oleObject123.bin"/><Relationship Id="rId17" Type="http://schemas.openxmlformats.org/officeDocument/2006/relationships/image" Target="../media/image136.wmf"/><Relationship Id="rId25" Type="http://schemas.openxmlformats.org/officeDocument/2006/relationships/image" Target="../media/image140.wmf"/><Relationship Id="rId33" Type="http://schemas.openxmlformats.org/officeDocument/2006/relationships/image" Target="../media/image144.wmf"/><Relationship Id="rId38" Type="http://schemas.openxmlformats.org/officeDocument/2006/relationships/oleObject" Target="../embeddings/oleObject136.bin"/><Relationship Id="rId46" Type="http://schemas.openxmlformats.org/officeDocument/2006/relationships/oleObject" Target="../embeddings/oleObject140.bin"/><Relationship Id="rId20" Type="http://schemas.openxmlformats.org/officeDocument/2006/relationships/oleObject" Target="../embeddings/oleObject127.bin"/><Relationship Id="rId41" Type="http://schemas.openxmlformats.org/officeDocument/2006/relationships/image" Target="../media/image148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0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tags" Target="../tags/tag3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1.bin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3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4.wmf"/><Relationship Id="rId13" Type="http://schemas.openxmlformats.org/officeDocument/2006/relationships/oleObject" Target="../embeddings/oleObject145.bin"/><Relationship Id="rId18" Type="http://schemas.openxmlformats.org/officeDocument/2006/relationships/oleObject" Target="../embeddings/oleObject148.bin"/><Relationship Id="rId26" Type="http://schemas.openxmlformats.org/officeDocument/2006/relationships/oleObject" Target="../embeddings/oleObject152.bin"/><Relationship Id="rId3" Type="http://schemas.openxmlformats.org/officeDocument/2006/relationships/notesSlide" Target="../notesSlides/notesSlide20.xml"/><Relationship Id="rId21" Type="http://schemas.openxmlformats.org/officeDocument/2006/relationships/image" Target="../media/image160.wmf"/><Relationship Id="rId7" Type="http://schemas.openxmlformats.org/officeDocument/2006/relationships/oleObject" Target="../embeddings/oleObject142.bin"/><Relationship Id="rId12" Type="http://schemas.openxmlformats.org/officeDocument/2006/relationships/image" Target="../media/image156.wmf"/><Relationship Id="rId17" Type="http://schemas.openxmlformats.org/officeDocument/2006/relationships/oleObject" Target="../embeddings/oleObject147.bin"/><Relationship Id="rId25" Type="http://schemas.openxmlformats.org/officeDocument/2006/relationships/image" Target="../media/image16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8.wmf"/><Relationship Id="rId20" Type="http://schemas.openxmlformats.org/officeDocument/2006/relationships/oleObject" Target="../embeddings/oleObject149.bin"/><Relationship Id="rId1" Type="http://schemas.openxmlformats.org/officeDocument/2006/relationships/tags" Target="../tags/tag21.xml"/><Relationship Id="rId6" Type="http://schemas.openxmlformats.org/officeDocument/2006/relationships/image" Target="../media/image153.wmf"/><Relationship Id="rId11" Type="http://schemas.openxmlformats.org/officeDocument/2006/relationships/oleObject" Target="../embeddings/oleObject144.bin"/><Relationship Id="rId24" Type="http://schemas.openxmlformats.org/officeDocument/2006/relationships/oleObject" Target="../embeddings/oleObject151.bin"/><Relationship Id="rId5" Type="http://schemas.openxmlformats.org/officeDocument/2006/relationships/oleObject" Target="../embeddings/oleObject141.bin"/><Relationship Id="rId15" Type="http://schemas.openxmlformats.org/officeDocument/2006/relationships/oleObject" Target="../embeddings/oleObject146.bin"/><Relationship Id="rId23" Type="http://schemas.openxmlformats.org/officeDocument/2006/relationships/image" Target="../media/image161.wmf"/><Relationship Id="rId10" Type="http://schemas.openxmlformats.org/officeDocument/2006/relationships/image" Target="../media/image155.wmf"/><Relationship Id="rId19" Type="http://schemas.openxmlformats.org/officeDocument/2006/relationships/image" Target="../media/image159.wmf"/><Relationship Id="rId4" Type="http://schemas.openxmlformats.org/officeDocument/2006/relationships/image" Target="../media/image152.png"/><Relationship Id="rId9" Type="http://schemas.openxmlformats.org/officeDocument/2006/relationships/oleObject" Target="../embeddings/oleObject143.bin"/><Relationship Id="rId14" Type="http://schemas.openxmlformats.org/officeDocument/2006/relationships/image" Target="../media/image157.wmf"/><Relationship Id="rId22" Type="http://schemas.openxmlformats.org/officeDocument/2006/relationships/oleObject" Target="../embeddings/oleObject150.bin"/><Relationship Id="rId27" Type="http://schemas.openxmlformats.org/officeDocument/2006/relationships/image" Target="../media/image163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6.wmf"/><Relationship Id="rId13" Type="http://schemas.openxmlformats.org/officeDocument/2006/relationships/oleObject" Target="../embeddings/oleObject157.bin"/><Relationship Id="rId3" Type="http://schemas.openxmlformats.org/officeDocument/2006/relationships/notesSlide" Target="../notesSlides/notesSlide21.xml"/><Relationship Id="rId7" Type="http://schemas.openxmlformats.org/officeDocument/2006/relationships/oleObject" Target="../embeddings/oleObject154.bin"/><Relationship Id="rId12" Type="http://schemas.openxmlformats.org/officeDocument/2006/relationships/image" Target="../media/image16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0.wmf"/><Relationship Id="rId1" Type="http://schemas.openxmlformats.org/officeDocument/2006/relationships/tags" Target="../tags/tag22.xml"/><Relationship Id="rId6" Type="http://schemas.openxmlformats.org/officeDocument/2006/relationships/image" Target="../media/image165.wmf"/><Relationship Id="rId11" Type="http://schemas.openxmlformats.org/officeDocument/2006/relationships/oleObject" Target="../embeddings/oleObject156.bin"/><Relationship Id="rId5" Type="http://schemas.openxmlformats.org/officeDocument/2006/relationships/oleObject" Target="../embeddings/oleObject153.bin"/><Relationship Id="rId15" Type="http://schemas.openxmlformats.org/officeDocument/2006/relationships/oleObject" Target="../embeddings/oleObject158.bin"/><Relationship Id="rId10" Type="http://schemas.openxmlformats.org/officeDocument/2006/relationships/image" Target="../media/image167.wmf"/><Relationship Id="rId4" Type="http://schemas.openxmlformats.org/officeDocument/2006/relationships/image" Target="../media/image164.png"/><Relationship Id="rId9" Type="http://schemas.openxmlformats.org/officeDocument/2006/relationships/oleObject" Target="../embeddings/oleObject155.bin"/><Relationship Id="rId14" Type="http://schemas.openxmlformats.org/officeDocument/2006/relationships/image" Target="../media/image169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Relationship Id="rId4" Type="http://schemas.openxmlformats.org/officeDocument/2006/relationships/image" Target="../media/image171.pn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8.wmf"/><Relationship Id="rId18" Type="http://schemas.openxmlformats.org/officeDocument/2006/relationships/oleObject" Target="../embeddings/oleObject20.bin"/><Relationship Id="rId26" Type="http://schemas.openxmlformats.org/officeDocument/2006/relationships/oleObject" Target="../embeddings/oleObject24.bin"/><Relationship Id="rId39" Type="http://schemas.openxmlformats.org/officeDocument/2006/relationships/oleObject" Target="../embeddings/oleObject31.bin"/><Relationship Id="rId21" Type="http://schemas.openxmlformats.org/officeDocument/2006/relationships/image" Target="../media/image22.wmf"/><Relationship Id="rId34" Type="http://schemas.openxmlformats.org/officeDocument/2006/relationships/image" Target="../media/image28.wm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20.wmf"/><Relationship Id="rId25" Type="http://schemas.openxmlformats.org/officeDocument/2006/relationships/image" Target="../media/image24.wmf"/><Relationship Id="rId33" Type="http://schemas.openxmlformats.org/officeDocument/2006/relationships/oleObject" Target="../embeddings/oleObject28.bin"/><Relationship Id="rId38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9.bin"/><Relationship Id="rId20" Type="http://schemas.openxmlformats.org/officeDocument/2006/relationships/oleObject" Target="../embeddings/oleObject21.bin"/><Relationship Id="rId29" Type="http://schemas.openxmlformats.org/officeDocument/2006/relationships/image" Target="../media/image26.wmf"/><Relationship Id="rId1" Type="http://schemas.openxmlformats.org/officeDocument/2006/relationships/tags" Target="../tags/tag4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7.wmf"/><Relationship Id="rId24" Type="http://schemas.openxmlformats.org/officeDocument/2006/relationships/oleObject" Target="../embeddings/oleObject23.bin"/><Relationship Id="rId32" Type="http://schemas.openxmlformats.org/officeDocument/2006/relationships/image" Target="../media/image27.wmf"/><Relationship Id="rId37" Type="http://schemas.openxmlformats.org/officeDocument/2006/relationships/oleObject" Target="../embeddings/oleObject30.bin"/><Relationship Id="rId40" Type="http://schemas.openxmlformats.org/officeDocument/2006/relationships/image" Target="../media/image31.wmf"/><Relationship Id="rId5" Type="http://schemas.openxmlformats.org/officeDocument/2006/relationships/image" Target="../media/image14.wmf"/><Relationship Id="rId15" Type="http://schemas.openxmlformats.org/officeDocument/2006/relationships/image" Target="../media/image19.wmf"/><Relationship Id="rId23" Type="http://schemas.openxmlformats.org/officeDocument/2006/relationships/image" Target="../media/image23.wmf"/><Relationship Id="rId28" Type="http://schemas.openxmlformats.org/officeDocument/2006/relationships/oleObject" Target="../embeddings/oleObject25.bin"/><Relationship Id="rId36" Type="http://schemas.openxmlformats.org/officeDocument/2006/relationships/image" Target="../media/image29.wmf"/><Relationship Id="rId10" Type="http://schemas.openxmlformats.org/officeDocument/2006/relationships/oleObject" Target="../embeddings/oleObject16.bin"/><Relationship Id="rId19" Type="http://schemas.openxmlformats.org/officeDocument/2006/relationships/image" Target="../media/image21.wmf"/><Relationship Id="rId31" Type="http://schemas.openxmlformats.org/officeDocument/2006/relationships/oleObject" Target="../embeddings/oleObject27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8.bin"/><Relationship Id="rId22" Type="http://schemas.openxmlformats.org/officeDocument/2006/relationships/oleObject" Target="../embeddings/oleObject22.bin"/><Relationship Id="rId27" Type="http://schemas.openxmlformats.org/officeDocument/2006/relationships/image" Target="../media/image25.wmf"/><Relationship Id="rId30" Type="http://schemas.openxmlformats.org/officeDocument/2006/relationships/oleObject" Target="../embeddings/oleObject26.bin"/><Relationship Id="rId35" Type="http://schemas.openxmlformats.org/officeDocument/2006/relationships/oleObject" Target="../embeddings/oleObject29.bin"/><Relationship Id="rId8" Type="http://schemas.openxmlformats.org/officeDocument/2006/relationships/oleObject" Target="../embeddings/oleObject15.bin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6.wmf"/><Relationship Id="rId18" Type="http://schemas.openxmlformats.org/officeDocument/2006/relationships/oleObject" Target="../embeddings/oleObject39.bin"/><Relationship Id="rId26" Type="http://schemas.openxmlformats.org/officeDocument/2006/relationships/oleObject" Target="../embeddings/oleObject43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40.wmf"/><Relationship Id="rId34" Type="http://schemas.openxmlformats.org/officeDocument/2006/relationships/oleObject" Target="../embeddings/oleObject47.bin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38.wmf"/><Relationship Id="rId25" Type="http://schemas.openxmlformats.org/officeDocument/2006/relationships/image" Target="../media/image42.wmf"/><Relationship Id="rId33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8.bin"/><Relationship Id="rId20" Type="http://schemas.openxmlformats.org/officeDocument/2006/relationships/oleObject" Target="../embeddings/oleObject40.bin"/><Relationship Id="rId29" Type="http://schemas.openxmlformats.org/officeDocument/2006/relationships/image" Target="../media/image44.wmf"/><Relationship Id="rId1" Type="http://schemas.openxmlformats.org/officeDocument/2006/relationships/tags" Target="../tags/tag5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5.wmf"/><Relationship Id="rId24" Type="http://schemas.openxmlformats.org/officeDocument/2006/relationships/oleObject" Target="../embeddings/oleObject42.bin"/><Relationship Id="rId32" Type="http://schemas.openxmlformats.org/officeDocument/2006/relationships/oleObject" Target="../embeddings/oleObject46.bin"/><Relationship Id="rId5" Type="http://schemas.openxmlformats.org/officeDocument/2006/relationships/image" Target="../media/image32.wmf"/><Relationship Id="rId15" Type="http://schemas.openxmlformats.org/officeDocument/2006/relationships/image" Target="../media/image37.wmf"/><Relationship Id="rId23" Type="http://schemas.openxmlformats.org/officeDocument/2006/relationships/image" Target="../media/image41.wmf"/><Relationship Id="rId28" Type="http://schemas.openxmlformats.org/officeDocument/2006/relationships/oleObject" Target="../embeddings/oleObject44.bin"/><Relationship Id="rId10" Type="http://schemas.openxmlformats.org/officeDocument/2006/relationships/oleObject" Target="../embeddings/oleObject35.bin"/><Relationship Id="rId19" Type="http://schemas.openxmlformats.org/officeDocument/2006/relationships/image" Target="../media/image39.wmf"/><Relationship Id="rId31" Type="http://schemas.openxmlformats.org/officeDocument/2006/relationships/image" Target="../media/image45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7.bin"/><Relationship Id="rId22" Type="http://schemas.openxmlformats.org/officeDocument/2006/relationships/oleObject" Target="../embeddings/oleObject41.bin"/><Relationship Id="rId27" Type="http://schemas.openxmlformats.org/officeDocument/2006/relationships/image" Target="../media/image43.wmf"/><Relationship Id="rId30" Type="http://schemas.openxmlformats.org/officeDocument/2006/relationships/oleObject" Target="../embeddings/oleObject45.bin"/><Relationship Id="rId35" Type="http://schemas.openxmlformats.org/officeDocument/2006/relationships/image" Target="../media/image47.wmf"/><Relationship Id="rId8" Type="http://schemas.openxmlformats.org/officeDocument/2006/relationships/oleObject" Target="../embeddings/oleObject3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4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image" Target="../media/image52.wmf"/><Relationship Id="rId18" Type="http://schemas.openxmlformats.org/officeDocument/2006/relationships/oleObject" Target="../embeddings/oleObject55.bin"/><Relationship Id="rId26" Type="http://schemas.openxmlformats.org/officeDocument/2006/relationships/oleObject" Target="../embeddings/oleObject59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56.wmf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52.bin"/><Relationship Id="rId17" Type="http://schemas.openxmlformats.org/officeDocument/2006/relationships/image" Target="../media/image54.wmf"/><Relationship Id="rId25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4.bin"/><Relationship Id="rId20" Type="http://schemas.openxmlformats.org/officeDocument/2006/relationships/oleObject" Target="../embeddings/oleObject56.bin"/><Relationship Id="rId1" Type="http://schemas.openxmlformats.org/officeDocument/2006/relationships/tags" Target="../tags/tag7.x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51.wmf"/><Relationship Id="rId24" Type="http://schemas.openxmlformats.org/officeDocument/2006/relationships/oleObject" Target="../embeddings/oleObject58.bin"/><Relationship Id="rId5" Type="http://schemas.openxmlformats.org/officeDocument/2006/relationships/image" Target="../media/image48.wmf"/><Relationship Id="rId15" Type="http://schemas.openxmlformats.org/officeDocument/2006/relationships/image" Target="../media/image53.wmf"/><Relationship Id="rId23" Type="http://schemas.openxmlformats.org/officeDocument/2006/relationships/image" Target="../media/image57.wmf"/><Relationship Id="rId10" Type="http://schemas.openxmlformats.org/officeDocument/2006/relationships/oleObject" Target="../embeddings/oleObject51.bin"/><Relationship Id="rId19" Type="http://schemas.openxmlformats.org/officeDocument/2006/relationships/image" Target="../media/image55.wmf"/><Relationship Id="rId4" Type="http://schemas.openxmlformats.org/officeDocument/2006/relationships/oleObject" Target="../embeddings/oleObject48.bin"/><Relationship Id="rId9" Type="http://schemas.openxmlformats.org/officeDocument/2006/relationships/image" Target="../media/image50.wmf"/><Relationship Id="rId14" Type="http://schemas.openxmlformats.org/officeDocument/2006/relationships/oleObject" Target="../embeddings/oleObject53.bin"/><Relationship Id="rId22" Type="http://schemas.openxmlformats.org/officeDocument/2006/relationships/oleObject" Target="../embeddings/oleObject57.bin"/><Relationship Id="rId27" Type="http://schemas.openxmlformats.org/officeDocument/2006/relationships/image" Target="../media/image5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image" Target="../media/image64.wmf"/><Relationship Id="rId18" Type="http://schemas.openxmlformats.org/officeDocument/2006/relationships/oleObject" Target="../embeddings/oleObject67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68.wmf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64.bin"/><Relationship Id="rId17" Type="http://schemas.openxmlformats.org/officeDocument/2006/relationships/image" Target="../media/image6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6.bin"/><Relationship Id="rId20" Type="http://schemas.openxmlformats.org/officeDocument/2006/relationships/oleObject" Target="../embeddings/oleObject68.bin"/><Relationship Id="rId1" Type="http://schemas.openxmlformats.org/officeDocument/2006/relationships/tags" Target="../tags/tag8.x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63.wmf"/><Relationship Id="rId5" Type="http://schemas.openxmlformats.org/officeDocument/2006/relationships/image" Target="../media/image60.wmf"/><Relationship Id="rId15" Type="http://schemas.openxmlformats.org/officeDocument/2006/relationships/image" Target="../media/image65.wmf"/><Relationship Id="rId23" Type="http://schemas.openxmlformats.org/officeDocument/2006/relationships/image" Target="../media/image69.wmf"/><Relationship Id="rId10" Type="http://schemas.openxmlformats.org/officeDocument/2006/relationships/oleObject" Target="../embeddings/oleObject63.bin"/><Relationship Id="rId19" Type="http://schemas.openxmlformats.org/officeDocument/2006/relationships/image" Target="../media/image67.wmf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65.bin"/><Relationship Id="rId22" Type="http://schemas.openxmlformats.org/officeDocument/2006/relationships/oleObject" Target="../embeddings/oleObject69.bin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4.wmf"/><Relationship Id="rId18" Type="http://schemas.openxmlformats.org/officeDocument/2006/relationships/oleObject" Target="../embeddings/oleObject77.bin"/><Relationship Id="rId26" Type="http://schemas.openxmlformats.org/officeDocument/2006/relationships/oleObject" Target="../embeddings/oleObject81.bin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78.wmf"/><Relationship Id="rId34" Type="http://schemas.openxmlformats.org/officeDocument/2006/relationships/oleObject" Target="../embeddings/oleObject85.bin"/><Relationship Id="rId7" Type="http://schemas.openxmlformats.org/officeDocument/2006/relationships/image" Target="../media/image71.wmf"/><Relationship Id="rId12" Type="http://schemas.openxmlformats.org/officeDocument/2006/relationships/oleObject" Target="../embeddings/oleObject74.bin"/><Relationship Id="rId17" Type="http://schemas.openxmlformats.org/officeDocument/2006/relationships/image" Target="../media/image76.wmf"/><Relationship Id="rId25" Type="http://schemas.openxmlformats.org/officeDocument/2006/relationships/image" Target="../media/image80.wmf"/><Relationship Id="rId33" Type="http://schemas.openxmlformats.org/officeDocument/2006/relationships/image" Target="../media/image8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6.bin"/><Relationship Id="rId20" Type="http://schemas.openxmlformats.org/officeDocument/2006/relationships/oleObject" Target="../embeddings/oleObject78.bin"/><Relationship Id="rId29" Type="http://schemas.openxmlformats.org/officeDocument/2006/relationships/image" Target="../media/image82.wmf"/><Relationship Id="rId1" Type="http://schemas.openxmlformats.org/officeDocument/2006/relationships/tags" Target="../tags/tag9.x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3.wmf"/><Relationship Id="rId24" Type="http://schemas.openxmlformats.org/officeDocument/2006/relationships/oleObject" Target="../embeddings/oleObject80.bin"/><Relationship Id="rId32" Type="http://schemas.openxmlformats.org/officeDocument/2006/relationships/oleObject" Target="../embeddings/oleObject84.bin"/><Relationship Id="rId5" Type="http://schemas.openxmlformats.org/officeDocument/2006/relationships/image" Target="../media/image70.wmf"/><Relationship Id="rId15" Type="http://schemas.openxmlformats.org/officeDocument/2006/relationships/image" Target="../media/image75.wmf"/><Relationship Id="rId23" Type="http://schemas.openxmlformats.org/officeDocument/2006/relationships/image" Target="../media/image79.wmf"/><Relationship Id="rId28" Type="http://schemas.openxmlformats.org/officeDocument/2006/relationships/oleObject" Target="../embeddings/oleObject82.bin"/><Relationship Id="rId10" Type="http://schemas.openxmlformats.org/officeDocument/2006/relationships/oleObject" Target="../embeddings/oleObject73.bin"/><Relationship Id="rId19" Type="http://schemas.openxmlformats.org/officeDocument/2006/relationships/image" Target="../media/image77.wmf"/><Relationship Id="rId31" Type="http://schemas.openxmlformats.org/officeDocument/2006/relationships/image" Target="../media/image83.wmf"/><Relationship Id="rId4" Type="http://schemas.openxmlformats.org/officeDocument/2006/relationships/oleObject" Target="../embeddings/oleObject70.bin"/><Relationship Id="rId9" Type="http://schemas.openxmlformats.org/officeDocument/2006/relationships/image" Target="../media/image72.wmf"/><Relationship Id="rId14" Type="http://schemas.openxmlformats.org/officeDocument/2006/relationships/oleObject" Target="../embeddings/oleObject75.bin"/><Relationship Id="rId22" Type="http://schemas.openxmlformats.org/officeDocument/2006/relationships/oleObject" Target="../embeddings/oleObject79.bin"/><Relationship Id="rId27" Type="http://schemas.openxmlformats.org/officeDocument/2006/relationships/image" Target="../media/image81.wmf"/><Relationship Id="rId30" Type="http://schemas.openxmlformats.org/officeDocument/2006/relationships/oleObject" Target="../embeddings/oleObject83.bin"/><Relationship Id="rId35" Type="http://schemas.openxmlformats.org/officeDocument/2006/relationships/image" Target="../media/image85.wmf"/><Relationship Id="rId8" Type="http://schemas.openxmlformats.org/officeDocument/2006/relationships/oleObject" Target="../embeddings/oleObject7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8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88.png"/><Relationship Id="rId5" Type="http://schemas.openxmlformats.org/officeDocument/2006/relationships/image" Target="../media/image87.png"/><Relationship Id="rId4" Type="http://schemas.openxmlformats.org/officeDocument/2006/relationships/image" Target="../media/image8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2232" y="3190822"/>
            <a:ext cx="6172200" cy="1894362"/>
          </a:xfrm>
        </p:spPr>
        <p:txBody>
          <a:bodyPr>
            <a:normAutofit/>
          </a:bodyPr>
          <a:lstStyle/>
          <a:p>
            <a:r>
              <a:rPr lang="en-CA" dirty="0"/>
              <a:t>Section 3.4 </a:t>
            </a:r>
            <a:br>
              <a:rPr lang="en-CA" dirty="0"/>
            </a:br>
            <a:r>
              <a:rPr lang="en-CA" dirty="0"/>
              <a:t>Vieta’s Formulas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"/>
              </a:rPr>
              <a:t>www.BCMath.ca</a:t>
            </a:r>
            <a:r>
              <a:rPr lang="en-US" sz="1000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4816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35C96BE-7E6B-451B-97BE-ADE9A4D12C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344" y="980728"/>
            <a:ext cx="9433048" cy="126868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744864D-F69B-4BFA-9797-559CEEB111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1344" y="2204864"/>
            <a:ext cx="9533859" cy="122413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F105AE7-0705-4749-9650-27DE4CDEB6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7368" y="3501008"/>
            <a:ext cx="9624238" cy="13681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3A47803-59F9-4B1A-8E1B-949B0B60F55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7368" y="4869160"/>
            <a:ext cx="9865096" cy="177299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6745CA9-EEDF-48BA-BDAF-8076553066B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5360" y="116632"/>
            <a:ext cx="8877497" cy="81331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82834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961F24E-EB05-46D7-BFA3-D1F4FAE02342}"/>
              </a:ext>
            </a:extLst>
          </p:cNvPr>
          <p:cNvSpPr txBox="1">
            <a:spLocks/>
          </p:cNvSpPr>
          <p:nvPr/>
        </p:nvSpPr>
        <p:spPr>
          <a:xfrm>
            <a:off x="623392" y="302689"/>
            <a:ext cx="9469052" cy="6480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/>
              <a:t>Given that the polynomial has three distinct roots:</a:t>
            </a:r>
            <a:endParaRPr lang="en-CA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3BFBF63-B463-4B77-9A6B-DADF00C2D0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420031"/>
              </p:ext>
            </p:extLst>
          </p:nvPr>
        </p:nvGraphicFramePr>
        <p:xfrm>
          <a:off x="2897584" y="765176"/>
          <a:ext cx="66548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33640" imgH="253800" progId="Equation.DSMT4">
                  <p:embed/>
                </p:oleObj>
              </mc:Choice>
              <mc:Fallback>
                <p:oleObj name="Equation" r:id="rId4" imgW="293364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3BFBF63-B463-4B77-9A6B-DADF00C2D0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97584" y="765176"/>
                        <a:ext cx="6654800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4F988C6-DD65-466E-B06F-961F330F7E14}"/>
              </a:ext>
            </a:extLst>
          </p:cNvPr>
          <p:cNvSpPr txBox="1">
            <a:spLocks/>
          </p:cNvSpPr>
          <p:nvPr/>
        </p:nvSpPr>
        <p:spPr>
          <a:xfrm>
            <a:off x="767408" y="1340768"/>
            <a:ext cx="9793088" cy="6480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The polynomial below also has the three same roots: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8329DA1-737F-4549-B68C-AF420F2CD4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494483"/>
              </p:ext>
            </p:extLst>
          </p:nvPr>
        </p:nvGraphicFramePr>
        <p:xfrm>
          <a:off x="1788988" y="1844825"/>
          <a:ext cx="8699501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35080" imgH="253800" progId="Equation.DSMT4">
                  <p:embed/>
                </p:oleObj>
              </mc:Choice>
              <mc:Fallback>
                <p:oleObj name="Equation" r:id="rId6" imgW="383508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8329DA1-737F-4549-B68C-AF420F2CD4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88988" y="1844825"/>
                        <a:ext cx="8699501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840C354-5422-4AD0-987A-A0CCF46A7870}"/>
              </a:ext>
            </a:extLst>
          </p:cNvPr>
          <p:cNvSpPr txBox="1">
            <a:spLocks/>
          </p:cNvSpPr>
          <p:nvPr/>
        </p:nvSpPr>
        <p:spPr>
          <a:xfrm>
            <a:off x="839416" y="2420888"/>
            <a:ext cx="5040560" cy="6480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What is the value of f(1)?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38507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9AF7985-FDB6-437C-AC93-15B62E0408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3864" y="51176"/>
            <a:ext cx="6912768" cy="98360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31905F0-D968-4528-B9D8-7E924010CC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865" y="2276871"/>
            <a:ext cx="6143625" cy="10477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53EACD9-E84B-4125-AF70-7876DD6E0E5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3352" y="4365104"/>
            <a:ext cx="8877497" cy="81331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43274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1CAB6-D2C7-41FB-A6C8-8C547B88F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784F4-C08D-4F53-ACD1-B578267F1FF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76273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20CFF-7E02-4248-8E71-561E8CFCF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979F1-0412-4F92-8145-72D927EC091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0584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D6C25DA-20AA-4774-A9E9-DB311B2789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3352" y="2924944"/>
            <a:ext cx="10088909" cy="11521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C6849BE-DAA0-403A-8193-E1D5C70664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3352" y="116632"/>
            <a:ext cx="9620728" cy="136815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371037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CD52DEF-9458-4E28-A99D-459F064883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1504" y="116633"/>
            <a:ext cx="8532440" cy="1214069"/>
          </a:xfrm>
          <a:prstGeom prst="rect">
            <a:avLst/>
          </a:prstGeom>
        </p:spPr>
      </p:pic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164AA52A-FDB9-4F9A-BE23-641AB583F7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4901463"/>
              </p:ext>
            </p:extLst>
          </p:nvPr>
        </p:nvGraphicFramePr>
        <p:xfrm>
          <a:off x="2041526" y="1557339"/>
          <a:ext cx="34131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41400" imgH="253800" progId="Equation.DSMT4">
                  <p:embed/>
                </p:oleObj>
              </mc:Choice>
              <mc:Fallback>
                <p:oleObj name="Equation" r:id="rId5" imgW="1841400" imgH="2538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164AA52A-FDB9-4F9A-BE23-641AB583F7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41526" y="1557339"/>
                        <a:ext cx="3413125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F4AB401-F4BF-4AD7-A89B-9A1D0AE8C5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101093"/>
              </p:ext>
            </p:extLst>
          </p:nvPr>
        </p:nvGraphicFramePr>
        <p:xfrm>
          <a:off x="2063552" y="2060849"/>
          <a:ext cx="3224212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39880" imgH="393480" progId="Equation.DSMT4">
                  <p:embed/>
                </p:oleObj>
              </mc:Choice>
              <mc:Fallback>
                <p:oleObj name="Equation" r:id="rId7" imgW="173988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DF4AB401-F4BF-4AD7-A89B-9A1D0AE8C5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063552" y="2060849"/>
                        <a:ext cx="3224212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49C2A49A-0347-483F-AAC2-2F05A88E30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4279938"/>
              </p:ext>
            </p:extLst>
          </p:nvPr>
        </p:nvGraphicFramePr>
        <p:xfrm>
          <a:off x="2063553" y="2996953"/>
          <a:ext cx="493713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66400" imgH="393480" progId="Equation.DSMT4">
                  <p:embed/>
                </p:oleObj>
              </mc:Choice>
              <mc:Fallback>
                <p:oleObj name="Equation" r:id="rId9" imgW="26640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49C2A49A-0347-483F-AAC2-2F05A88E30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063553" y="2996953"/>
                        <a:ext cx="493713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657DAFF-12EB-4A62-B116-5B886B9C0B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8102049"/>
              </p:ext>
            </p:extLst>
          </p:nvPr>
        </p:nvGraphicFramePr>
        <p:xfrm>
          <a:off x="2554256" y="3140969"/>
          <a:ext cx="13652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36560" imgH="253800" progId="Equation.DSMT4">
                  <p:embed/>
                </p:oleObj>
              </mc:Choice>
              <mc:Fallback>
                <p:oleObj name="Equation" r:id="rId11" imgW="73656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657DAFF-12EB-4A62-B116-5B886B9C0B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554256" y="3140969"/>
                        <a:ext cx="136525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CC0CA413-B5FD-419D-A7B0-6CCF70E583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2499952"/>
              </p:ext>
            </p:extLst>
          </p:nvPr>
        </p:nvGraphicFramePr>
        <p:xfrm>
          <a:off x="3943548" y="2983608"/>
          <a:ext cx="1576388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50680" imgH="393480" progId="Equation.DSMT4">
                  <p:embed/>
                </p:oleObj>
              </mc:Choice>
              <mc:Fallback>
                <p:oleObj name="Equation" r:id="rId13" imgW="85068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CC0CA413-B5FD-419D-A7B0-6CCF70E583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943548" y="2983608"/>
                        <a:ext cx="1576388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092DDF67-47D9-49F7-AA0D-56A1FA0489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1194261"/>
              </p:ext>
            </p:extLst>
          </p:nvPr>
        </p:nvGraphicFramePr>
        <p:xfrm>
          <a:off x="1921298" y="3847704"/>
          <a:ext cx="1222375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60240" imgH="393480" progId="Equation.DSMT4">
                  <p:embed/>
                </p:oleObj>
              </mc:Choice>
              <mc:Fallback>
                <p:oleObj name="Equation" r:id="rId15" imgW="660240" imgH="393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092DDF67-47D9-49F7-AA0D-56A1FA0489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921298" y="3847704"/>
                        <a:ext cx="1222375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C867B1F-D842-4DC7-89C2-840A8D7C5B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9827524"/>
              </p:ext>
            </p:extLst>
          </p:nvPr>
        </p:nvGraphicFramePr>
        <p:xfrm>
          <a:off x="6560270" y="1556793"/>
          <a:ext cx="26320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422360" imgH="253800" progId="Equation.DSMT4">
                  <p:embed/>
                </p:oleObj>
              </mc:Choice>
              <mc:Fallback>
                <p:oleObj name="Equation" r:id="rId17" imgW="142236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C867B1F-D842-4DC7-89C2-840A8D7C5B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560270" y="1556793"/>
                        <a:ext cx="2632075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710A1D49-2FF2-42A9-859F-39F6899310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7394548"/>
              </p:ext>
            </p:extLst>
          </p:nvPr>
        </p:nvGraphicFramePr>
        <p:xfrm>
          <a:off x="7176120" y="2204864"/>
          <a:ext cx="1714500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27000" imgH="177480" progId="Equation.DSMT4">
                  <p:embed/>
                </p:oleObj>
              </mc:Choice>
              <mc:Fallback>
                <p:oleObj name="Equation" r:id="rId19" imgW="92700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710A1D49-2FF2-42A9-859F-39F6899310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7176120" y="2204864"/>
                        <a:ext cx="1714500" cy="331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E134E0B-A286-4B94-BDB7-31AEBAC723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398981"/>
              </p:ext>
            </p:extLst>
          </p:nvPr>
        </p:nvGraphicFramePr>
        <p:xfrm>
          <a:off x="7194698" y="2708921"/>
          <a:ext cx="1925638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041120" imgH="253800" progId="Equation.DSMT4">
                  <p:embed/>
                </p:oleObj>
              </mc:Choice>
              <mc:Fallback>
                <p:oleObj name="Equation" r:id="rId21" imgW="104112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E134E0B-A286-4B94-BDB7-31AEBAC723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7194698" y="2708921"/>
                        <a:ext cx="1925638" cy="474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FA3DB031-6CEB-4A4E-A617-B0ABCAFF9C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9262345"/>
              </p:ext>
            </p:extLst>
          </p:nvPr>
        </p:nvGraphicFramePr>
        <p:xfrm>
          <a:off x="7248128" y="3270622"/>
          <a:ext cx="211455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143000" imgH="431640" progId="Equation.DSMT4">
                  <p:embed/>
                </p:oleObj>
              </mc:Choice>
              <mc:Fallback>
                <p:oleObj name="Equation" r:id="rId23" imgW="1143000" imgH="4316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FA3DB031-6CEB-4A4E-A617-B0ABCAFF9C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7248128" y="3270622"/>
                        <a:ext cx="2114550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6F055F4B-CD53-44F3-BF62-720A6E72E2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637439"/>
              </p:ext>
            </p:extLst>
          </p:nvPr>
        </p:nvGraphicFramePr>
        <p:xfrm>
          <a:off x="7248128" y="4241801"/>
          <a:ext cx="1409700" cy="7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761760" imgH="393480" progId="Equation.DSMT4">
                  <p:embed/>
                </p:oleObj>
              </mc:Choice>
              <mc:Fallback>
                <p:oleObj name="Equation" r:id="rId25" imgW="761760" imgH="393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6F055F4B-CD53-44F3-BF62-720A6E72E2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7248128" y="4241801"/>
                        <a:ext cx="1409700" cy="735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BE69F369-B430-49F0-B8B7-A3C590C607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801148"/>
              </p:ext>
            </p:extLst>
          </p:nvPr>
        </p:nvGraphicFramePr>
        <p:xfrm>
          <a:off x="9048328" y="343980"/>
          <a:ext cx="423168" cy="5924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6720" imgH="177480" progId="Equation.DSMT4">
                  <p:embed/>
                </p:oleObj>
              </mc:Choice>
              <mc:Fallback>
                <p:oleObj name="Equation" r:id="rId27" imgW="126720" imgH="17748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BE69F369-B430-49F0-B8B7-A3C590C607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9048328" y="343980"/>
                        <a:ext cx="423168" cy="59243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B23B64FC-7AFF-4782-805D-504F481D0C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9398051"/>
              </p:ext>
            </p:extLst>
          </p:nvPr>
        </p:nvGraphicFramePr>
        <p:xfrm>
          <a:off x="7194699" y="5123505"/>
          <a:ext cx="1242061" cy="6512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17160" imgH="164880" progId="Equation.DSMT4">
                  <p:embed/>
                </p:oleObj>
              </mc:Choice>
              <mc:Fallback>
                <p:oleObj name="Equation" r:id="rId29" imgW="317160" imgH="1648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B23B64FC-7AFF-4782-805D-504F481D0C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7194699" y="5123505"/>
                        <a:ext cx="1242061" cy="6512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867294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3851E4D-1DD7-46AE-B697-46947308DD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3512" y="274638"/>
            <a:ext cx="6165066" cy="3298378"/>
          </a:xfrm>
          <a:prstGeom prst="rect">
            <a:avLst/>
          </a:prstGeom>
        </p:spPr>
      </p:pic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D9787247-4366-4B73-B63B-2B1DEB66B3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1977357"/>
              </p:ext>
            </p:extLst>
          </p:nvPr>
        </p:nvGraphicFramePr>
        <p:xfrm>
          <a:off x="1809750" y="3573017"/>
          <a:ext cx="3341688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03240" imgH="253800" progId="Equation.DSMT4">
                  <p:embed/>
                </p:oleObj>
              </mc:Choice>
              <mc:Fallback>
                <p:oleObj name="Equation" r:id="rId5" imgW="1803240" imgH="2538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D9787247-4366-4B73-B63B-2B1DEB66B3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09750" y="3573017"/>
                        <a:ext cx="3341688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2431753-4E90-4F36-A2E7-F9245279BC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3533968"/>
              </p:ext>
            </p:extLst>
          </p:nvPr>
        </p:nvGraphicFramePr>
        <p:xfrm>
          <a:off x="1775520" y="4077073"/>
          <a:ext cx="3224212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39880" imgH="393480" progId="Equation.DSMT4">
                  <p:embed/>
                </p:oleObj>
              </mc:Choice>
              <mc:Fallback>
                <p:oleObj name="Equation" r:id="rId7" imgW="173988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22431753-4E90-4F36-A2E7-F9245279BC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75520" y="4077073"/>
                        <a:ext cx="3224212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E8EDFDE-CA83-4440-8136-40E0E9F89A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5194368"/>
              </p:ext>
            </p:extLst>
          </p:nvPr>
        </p:nvGraphicFramePr>
        <p:xfrm>
          <a:off x="1847528" y="4927824"/>
          <a:ext cx="1035050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58720" imgH="393480" progId="Equation.DSMT4">
                  <p:embed/>
                </p:oleObj>
              </mc:Choice>
              <mc:Fallback>
                <p:oleObj name="Equation" r:id="rId9" imgW="55872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E8EDFDE-CA83-4440-8136-40E0E9F89A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847528" y="4927824"/>
                        <a:ext cx="1035050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CF3E666-35F3-44D1-8EE6-4E3CCF3F39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0381245"/>
              </p:ext>
            </p:extLst>
          </p:nvPr>
        </p:nvGraphicFramePr>
        <p:xfrm>
          <a:off x="1844974" y="5877273"/>
          <a:ext cx="1082675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83920" imgH="393480" progId="Equation.DSMT4">
                  <p:embed/>
                </p:oleObj>
              </mc:Choice>
              <mc:Fallback>
                <p:oleObj name="Equation" r:id="rId11" imgW="58392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6CF3E666-35F3-44D1-8EE6-4E3CCF3F39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844974" y="5877273"/>
                        <a:ext cx="1082675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05EE4644-391A-4B72-9808-9E690EA531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376506"/>
              </p:ext>
            </p:extLst>
          </p:nvPr>
        </p:nvGraphicFramePr>
        <p:xfrm>
          <a:off x="3407896" y="4947841"/>
          <a:ext cx="1482725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99920" imgH="393480" progId="Equation.DSMT4">
                  <p:embed/>
                </p:oleObj>
              </mc:Choice>
              <mc:Fallback>
                <p:oleObj name="Equation" r:id="rId13" imgW="79992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05EE4644-391A-4B72-9808-9E690EA531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407896" y="4947841"/>
                        <a:ext cx="1482725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7089CC4B-7F38-45D4-9CE4-DA31FFD52B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5925487"/>
              </p:ext>
            </p:extLst>
          </p:nvPr>
        </p:nvGraphicFramePr>
        <p:xfrm>
          <a:off x="3287688" y="5902326"/>
          <a:ext cx="2635250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422360" imgH="393480" progId="Equation.DSMT4">
                  <p:embed/>
                </p:oleObj>
              </mc:Choice>
              <mc:Fallback>
                <p:oleObj name="Equation" r:id="rId15" imgW="142236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7089CC4B-7F38-45D4-9CE4-DA31FFD52B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287688" y="5902326"/>
                        <a:ext cx="2635250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A0ED1D98-A642-4C7F-9D35-4EF2497FBA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0046674"/>
              </p:ext>
            </p:extLst>
          </p:nvPr>
        </p:nvGraphicFramePr>
        <p:xfrm>
          <a:off x="3722068" y="5877273"/>
          <a:ext cx="1293812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98400" imgH="393480" progId="Equation.DSMT4">
                  <p:embed/>
                </p:oleObj>
              </mc:Choice>
              <mc:Fallback>
                <p:oleObj name="Equation" r:id="rId17" imgW="69840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A0ED1D98-A642-4C7F-9D35-4EF2497FBA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722068" y="5877273"/>
                        <a:ext cx="1293812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6279DD70-A31C-4439-AB39-A00B10DA2C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2444294"/>
              </p:ext>
            </p:extLst>
          </p:nvPr>
        </p:nvGraphicFramePr>
        <p:xfrm>
          <a:off x="5898282" y="3603626"/>
          <a:ext cx="3294062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777680" imgH="253800" progId="Equation.DSMT4">
                  <p:embed/>
                </p:oleObj>
              </mc:Choice>
              <mc:Fallback>
                <p:oleObj name="Equation" r:id="rId19" imgW="177768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6279DD70-A31C-4439-AB39-A00B10DA2C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898282" y="3603626"/>
                        <a:ext cx="3294062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71020DAF-60D7-4B97-8509-8A4987D67B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1328667"/>
              </p:ext>
            </p:extLst>
          </p:nvPr>
        </p:nvGraphicFramePr>
        <p:xfrm>
          <a:off x="5871740" y="4135736"/>
          <a:ext cx="3176588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714320" imgH="393480" progId="Equation.DSMT4">
                  <p:embed/>
                </p:oleObj>
              </mc:Choice>
              <mc:Fallback>
                <p:oleObj name="Equation" r:id="rId21" imgW="171432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71020DAF-60D7-4B97-8509-8A4987D67B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871740" y="4135736"/>
                        <a:ext cx="3176588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69E89762-22C0-46E9-A9E1-B2F1E4BBBC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2759141"/>
              </p:ext>
            </p:extLst>
          </p:nvPr>
        </p:nvGraphicFramePr>
        <p:xfrm>
          <a:off x="5090790" y="5877843"/>
          <a:ext cx="1365250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36560" imgH="431640" progId="Equation.DSMT4">
                  <p:embed/>
                </p:oleObj>
              </mc:Choice>
              <mc:Fallback>
                <p:oleObj name="Equation" r:id="rId23" imgW="736560" imgH="4316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69E89762-22C0-46E9-A9E1-B2F1E4BBBC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5090790" y="5877843"/>
                        <a:ext cx="1365250" cy="804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5BD96199-DE5D-4762-8468-B4AF13BEBA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0516494"/>
              </p:ext>
            </p:extLst>
          </p:nvPr>
        </p:nvGraphicFramePr>
        <p:xfrm>
          <a:off x="5852816" y="4941168"/>
          <a:ext cx="3411537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841400" imgH="431640" progId="Equation.DSMT4">
                  <p:embed/>
                </p:oleObj>
              </mc:Choice>
              <mc:Fallback>
                <p:oleObj name="Equation" r:id="rId25" imgW="1841400" imgH="4316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5BD96199-DE5D-4762-8468-B4AF13BEBA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5852816" y="4941168"/>
                        <a:ext cx="3411537" cy="804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437818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D7A7754-D840-4C4B-AF70-19DE46B5B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1505" y="260648"/>
            <a:ext cx="8958673" cy="820748"/>
          </a:xfrm>
          <a:prstGeom prst="rect">
            <a:avLst/>
          </a:prstGeom>
        </p:spPr>
      </p:pic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EF0D1561-0AB3-41A5-A45D-E951456C23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1434778"/>
              </p:ext>
            </p:extLst>
          </p:nvPr>
        </p:nvGraphicFramePr>
        <p:xfrm>
          <a:off x="1919537" y="1412777"/>
          <a:ext cx="31527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01720" imgH="253800" progId="Equation.DSMT4">
                  <p:embed/>
                </p:oleObj>
              </mc:Choice>
              <mc:Fallback>
                <p:oleObj name="Equation" r:id="rId5" imgW="1701720" imgH="2538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EF0D1561-0AB3-41A5-A45D-E951456C23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19537" y="1412777"/>
                        <a:ext cx="3152775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030ECCA-A65B-4998-93D1-2D859313DD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9847939"/>
              </p:ext>
            </p:extLst>
          </p:nvPr>
        </p:nvGraphicFramePr>
        <p:xfrm>
          <a:off x="1919536" y="1988841"/>
          <a:ext cx="30353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38000" imgH="253800" progId="Equation.DSMT4">
                  <p:embed/>
                </p:oleObj>
              </mc:Choice>
              <mc:Fallback>
                <p:oleObj name="Equation" r:id="rId7" imgW="163800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030ECCA-A65B-4998-93D1-2D859313DD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19536" y="1988841"/>
                        <a:ext cx="303530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7E7F4D1-A7DC-4830-8489-B1D7C85C31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8546768"/>
              </p:ext>
            </p:extLst>
          </p:nvPr>
        </p:nvGraphicFramePr>
        <p:xfrm>
          <a:off x="3071664" y="2521148"/>
          <a:ext cx="1458912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87320" imgH="177480" progId="Equation.DSMT4">
                  <p:embed/>
                </p:oleObj>
              </mc:Choice>
              <mc:Fallback>
                <p:oleObj name="Equation" r:id="rId9" imgW="78732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7E7F4D1-A7DC-4830-8489-B1D7C85C31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071664" y="2521148"/>
                        <a:ext cx="1458912" cy="331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016E5DE-EFEE-4528-8ECF-48D9064F8C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9295218"/>
              </p:ext>
            </p:extLst>
          </p:nvPr>
        </p:nvGraphicFramePr>
        <p:xfrm>
          <a:off x="5879977" y="1246882"/>
          <a:ext cx="4116387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222280" imgH="431640" progId="Equation.DSMT4">
                  <p:embed/>
                </p:oleObj>
              </mc:Choice>
              <mc:Fallback>
                <p:oleObj name="Equation" r:id="rId11" imgW="2222280" imgH="4316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3016E5DE-EFEE-4528-8ECF-48D9064F8C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879977" y="1246882"/>
                        <a:ext cx="4116387" cy="804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BAB2A08D-B30F-4249-9E9F-4B57503B76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688595"/>
              </p:ext>
            </p:extLst>
          </p:nvPr>
        </p:nvGraphicFramePr>
        <p:xfrm>
          <a:off x="5883484" y="2240286"/>
          <a:ext cx="2278062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31560" imgH="431640" progId="Equation.DSMT4">
                  <p:embed/>
                </p:oleObj>
              </mc:Choice>
              <mc:Fallback>
                <p:oleObj name="Equation" r:id="rId13" imgW="1231560" imgH="4316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BAB2A08D-B30F-4249-9E9F-4B57503B76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883484" y="2240286"/>
                        <a:ext cx="2278062" cy="804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12D94B8F-93A6-4DCF-831D-01986BD05F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5594684"/>
              </p:ext>
            </p:extLst>
          </p:nvPr>
        </p:nvGraphicFramePr>
        <p:xfrm>
          <a:off x="5883484" y="3068961"/>
          <a:ext cx="3168650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714320" imgH="431640" progId="Equation.DSMT4">
                  <p:embed/>
                </p:oleObj>
              </mc:Choice>
              <mc:Fallback>
                <p:oleObj name="Equation" r:id="rId15" imgW="1714320" imgH="4316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12D94B8F-93A6-4DCF-831D-01986BD05F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883484" y="3068961"/>
                        <a:ext cx="3168650" cy="804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1512E522-E4C1-4F7F-828A-00DBB86D96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2509959"/>
              </p:ext>
            </p:extLst>
          </p:nvPr>
        </p:nvGraphicFramePr>
        <p:xfrm>
          <a:off x="5902870" y="4156076"/>
          <a:ext cx="2065338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17440" imgH="393480" progId="Equation.DSMT4">
                  <p:embed/>
                </p:oleObj>
              </mc:Choice>
              <mc:Fallback>
                <p:oleObj name="Equation" r:id="rId17" imgW="111744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1512E522-E4C1-4F7F-828A-00DBB86D96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902870" y="4156076"/>
                        <a:ext cx="2065338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75D5B1BE-E7D4-4522-8104-CD7FCEFFD2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267408"/>
              </p:ext>
            </p:extLst>
          </p:nvPr>
        </p:nvGraphicFramePr>
        <p:xfrm>
          <a:off x="5879976" y="5143848"/>
          <a:ext cx="1782762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65160" imgH="393480" progId="Equation.DSMT4">
                  <p:embed/>
                </p:oleObj>
              </mc:Choice>
              <mc:Fallback>
                <p:oleObj name="Equation" r:id="rId19" imgW="965160" imgH="393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75D5B1BE-E7D4-4522-8104-CD7FCEFFD2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879976" y="5143848"/>
                        <a:ext cx="1782762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2B3466A5-A95A-4451-AD02-945B46D97F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297962"/>
              </p:ext>
            </p:extLst>
          </p:nvPr>
        </p:nvGraphicFramePr>
        <p:xfrm>
          <a:off x="5880293" y="5969818"/>
          <a:ext cx="868363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69800" imgH="203040" progId="Equation.DSMT4">
                  <p:embed/>
                </p:oleObj>
              </mc:Choice>
              <mc:Fallback>
                <p:oleObj name="Equation" r:id="rId21" imgW="46980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2B3466A5-A95A-4451-AD02-945B46D97F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880293" y="5969818"/>
                        <a:ext cx="868363" cy="379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344302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155D90-5E10-4801-BAD1-4F20BA14781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23392" y="302689"/>
            <a:ext cx="9469052" cy="6480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/>
              <a:t>Given that the polynomial has three distinct roots: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741AF12-728A-4B78-B8D9-65E65D5337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0504860"/>
              </p:ext>
            </p:extLst>
          </p:nvPr>
        </p:nvGraphicFramePr>
        <p:xfrm>
          <a:off x="2897584" y="765176"/>
          <a:ext cx="66548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33640" imgH="253800" progId="Equation.DSMT4">
                  <p:embed/>
                </p:oleObj>
              </mc:Choice>
              <mc:Fallback>
                <p:oleObj name="Equation" r:id="rId4" imgW="293364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741AF12-728A-4B78-B8D9-65E65D5337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97584" y="765176"/>
                        <a:ext cx="6654800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A30CBD8-55BB-417C-9A3C-1C8653E60E76}"/>
              </a:ext>
            </a:extLst>
          </p:cNvPr>
          <p:cNvSpPr txBox="1">
            <a:spLocks/>
          </p:cNvSpPr>
          <p:nvPr/>
        </p:nvSpPr>
        <p:spPr>
          <a:xfrm>
            <a:off x="767408" y="1340768"/>
            <a:ext cx="9793088" cy="6480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The polynomial below also has the three same roots: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03CADB9-37EE-46D3-A577-1B8D027E2F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7947215"/>
              </p:ext>
            </p:extLst>
          </p:nvPr>
        </p:nvGraphicFramePr>
        <p:xfrm>
          <a:off x="1788988" y="1844825"/>
          <a:ext cx="8699501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35080" imgH="253800" progId="Equation.DSMT4">
                  <p:embed/>
                </p:oleObj>
              </mc:Choice>
              <mc:Fallback>
                <p:oleObj name="Equation" r:id="rId6" imgW="383508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03CADB9-37EE-46D3-A577-1B8D027E2F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88988" y="1844825"/>
                        <a:ext cx="8699501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0CF9191-D38E-4D0B-AA79-35F3F9AF9419}"/>
              </a:ext>
            </a:extLst>
          </p:cNvPr>
          <p:cNvSpPr txBox="1">
            <a:spLocks/>
          </p:cNvSpPr>
          <p:nvPr/>
        </p:nvSpPr>
        <p:spPr>
          <a:xfrm>
            <a:off x="839416" y="2420888"/>
            <a:ext cx="5040560" cy="6480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What is the value of f(1)?</a:t>
            </a:r>
          </a:p>
        </p:txBody>
      </p:sp>
      <p:sp>
        <p:nvSpPr>
          <p:cNvPr id="8" name="Text Box 12">
            <a:extLst>
              <a:ext uri="{FF2B5EF4-FFF2-40B4-BE49-F238E27FC236}">
                <a16:creationId xmlns:a16="http://schemas.microsoft.com/office/drawing/2014/main" id="{7C183232-D99C-4B6E-BC91-710644680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8016" y="3012667"/>
            <a:ext cx="331236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  <a:latin typeface="+mj-lt"/>
              </a:rPr>
              <a:t>From the first equation: 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77805B94-8D55-4230-912D-A5800698D1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9225103"/>
              </p:ext>
            </p:extLst>
          </p:nvPr>
        </p:nvGraphicFramePr>
        <p:xfrm>
          <a:off x="1788988" y="3492080"/>
          <a:ext cx="2022475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91880" imgH="253800" progId="Equation.DSMT4">
                  <p:embed/>
                </p:oleObj>
              </mc:Choice>
              <mc:Fallback>
                <p:oleObj name="Equation" r:id="rId8" imgW="109188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77805B94-8D55-4230-912D-A5800698D1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788988" y="3492080"/>
                        <a:ext cx="2022475" cy="471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36BBBC6E-3384-487D-A866-18CF551CE6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9448237"/>
              </p:ext>
            </p:extLst>
          </p:nvPr>
        </p:nvGraphicFramePr>
        <p:xfrm>
          <a:off x="1940000" y="4077073"/>
          <a:ext cx="3363913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15840" imgH="253800" progId="Equation.DSMT4">
                  <p:embed/>
                </p:oleObj>
              </mc:Choice>
              <mc:Fallback>
                <p:oleObj name="Equation" r:id="rId10" imgW="181584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36BBBC6E-3384-487D-A866-18CF551CE6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940000" y="4077073"/>
                        <a:ext cx="3363913" cy="471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12">
            <a:extLst>
              <a:ext uri="{FF2B5EF4-FFF2-40B4-BE49-F238E27FC236}">
                <a16:creationId xmlns:a16="http://schemas.microsoft.com/office/drawing/2014/main" id="{E9841C4D-824D-4734-997B-2E8DB078B6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3820" y="4639868"/>
            <a:ext cx="331236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  <a:latin typeface="+mj-lt"/>
              </a:rPr>
              <a:t>From the second equation: 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B8F9A2C8-07F0-4FFA-874B-8289A17B54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9903203"/>
              </p:ext>
            </p:extLst>
          </p:nvPr>
        </p:nvGraphicFramePr>
        <p:xfrm>
          <a:off x="1700214" y="5045746"/>
          <a:ext cx="6561137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43120" imgH="253800" progId="Equation.DSMT4">
                  <p:embed/>
                </p:oleObj>
              </mc:Choice>
              <mc:Fallback>
                <p:oleObj name="Equation" r:id="rId12" imgW="354312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B8F9A2C8-07F0-4FFA-874B-8289A17B54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700214" y="5045746"/>
                        <a:ext cx="6561137" cy="471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7D6D1C1A-619F-4D89-950E-2149249021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4877095"/>
              </p:ext>
            </p:extLst>
          </p:nvPr>
        </p:nvGraphicFramePr>
        <p:xfrm>
          <a:off x="1668017" y="5516094"/>
          <a:ext cx="5808663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36680" imgH="279360" progId="Equation.DSMT4">
                  <p:embed/>
                </p:oleObj>
              </mc:Choice>
              <mc:Fallback>
                <p:oleObj name="Equation" r:id="rId14" imgW="3136680" imgH="27936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7D6D1C1A-619F-4D89-950E-2149249021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668017" y="5516094"/>
                        <a:ext cx="5808663" cy="519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758289E8-53F4-4990-A163-C2C20C5176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6327184"/>
              </p:ext>
            </p:extLst>
          </p:nvPr>
        </p:nvGraphicFramePr>
        <p:xfrm>
          <a:off x="1574801" y="6045200"/>
          <a:ext cx="2138363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55600" imgH="253800" progId="Equation.DSMT4">
                  <p:embed/>
                </p:oleObj>
              </mc:Choice>
              <mc:Fallback>
                <p:oleObj name="Equation" r:id="rId16" imgW="115560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758289E8-53F4-4990-A163-C2C20C5176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74801" y="6045200"/>
                        <a:ext cx="2138363" cy="471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F71E2546-333B-4BCD-AC47-15B8A5D91B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400022"/>
              </p:ext>
            </p:extLst>
          </p:nvPr>
        </p:nvGraphicFramePr>
        <p:xfrm>
          <a:off x="1775521" y="6461126"/>
          <a:ext cx="985837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33160" imgH="228600" progId="Equation.DSMT4">
                  <p:embed/>
                </p:oleObj>
              </mc:Choice>
              <mc:Fallback>
                <p:oleObj name="Equation" r:id="rId18" imgW="533160" imgH="2286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F71E2546-333B-4BCD-AC47-15B8A5D91B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775521" y="6461126"/>
                        <a:ext cx="985837" cy="423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 Box 12">
            <a:extLst>
              <a:ext uri="{FF2B5EF4-FFF2-40B4-BE49-F238E27FC236}">
                <a16:creationId xmlns:a16="http://schemas.microsoft.com/office/drawing/2014/main" id="{4D6D47EC-E7C0-4EDF-ABD9-9C88ABA9FA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6159" y="2746711"/>
            <a:ext cx="41683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  <a:latin typeface="+mj-lt"/>
              </a:rPr>
              <a:t>Now we can find “b” and “c”</a:t>
            </a:r>
          </a:p>
        </p:txBody>
      </p: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DA5C9859-6FB3-4DB7-91A4-D93C911CD8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2601834"/>
              </p:ext>
            </p:extLst>
          </p:nvPr>
        </p:nvGraphicFramePr>
        <p:xfrm>
          <a:off x="6162328" y="3173536"/>
          <a:ext cx="2093913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30040" imgH="253800" progId="Equation.DSMT4">
                  <p:embed/>
                </p:oleObj>
              </mc:Choice>
              <mc:Fallback>
                <p:oleObj name="Equation" r:id="rId20" imgW="1130040" imgH="2538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DA5C9859-6FB3-4DB7-91A4-D93C911CD8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162328" y="3173536"/>
                        <a:ext cx="2093913" cy="471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F39CA17E-DE6D-4FB0-B67C-6FFB43D754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9425903"/>
              </p:ext>
            </p:extLst>
          </p:nvPr>
        </p:nvGraphicFramePr>
        <p:xfrm>
          <a:off x="8326438" y="3213100"/>
          <a:ext cx="1835150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90360" imgH="253800" progId="Equation.DSMT4">
                  <p:embed/>
                </p:oleObj>
              </mc:Choice>
              <mc:Fallback>
                <p:oleObj name="Equation" r:id="rId22" imgW="990360" imgH="2538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F39CA17E-DE6D-4FB0-B67C-6FFB43D754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8326438" y="3213100"/>
                        <a:ext cx="1835150" cy="471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FBFC4D83-7C16-421E-82E4-D297363063EA}"/>
              </a:ext>
            </a:extLst>
          </p:cNvPr>
          <p:cNvSpPr/>
          <p:nvPr/>
        </p:nvSpPr>
        <p:spPr>
          <a:xfrm>
            <a:off x="1775520" y="3569708"/>
            <a:ext cx="7128792" cy="3243668"/>
          </a:xfrm>
          <a:prstGeom prst="rect">
            <a:avLst/>
          </a:prstGeom>
          <a:solidFill>
            <a:schemeClr val="bg1"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5B83BF3C-412F-4E13-B322-0B199794C5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1412622"/>
              </p:ext>
            </p:extLst>
          </p:nvPr>
        </p:nvGraphicFramePr>
        <p:xfrm>
          <a:off x="6384032" y="3674864"/>
          <a:ext cx="73025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93480" imgH="177480" progId="Equation.DSMT4">
                  <p:embed/>
                </p:oleObj>
              </mc:Choice>
              <mc:Fallback>
                <p:oleObj name="Equation" r:id="rId24" imgW="39348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5B83BF3C-412F-4E13-B322-0B199794C5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384032" y="3674864"/>
                        <a:ext cx="73025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FA720661-B90E-4957-8CF1-046BE1BC9B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5039055"/>
              </p:ext>
            </p:extLst>
          </p:nvPr>
        </p:nvGraphicFramePr>
        <p:xfrm>
          <a:off x="4226247" y="4005064"/>
          <a:ext cx="611822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301920" imgH="253800" progId="Equation.DSMT4">
                  <p:embed/>
                </p:oleObj>
              </mc:Choice>
              <mc:Fallback>
                <p:oleObj name="Equation" r:id="rId26" imgW="3301920" imgH="2538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FA720661-B90E-4957-8CF1-046BE1BC9B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4226247" y="4005064"/>
                        <a:ext cx="6118225" cy="4714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4742BB4F-8F21-43F5-89EA-14B0FA164F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725586"/>
              </p:ext>
            </p:extLst>
          </p:nvPr>
        </p:nvGraphicFramePr>
        <p:xfrm>
          <a:off x="5879976" y="4511675"/>
          <a:ext cx="2989262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612800" imgH="253800" progId="Equation.DSMT4">
                  <p:embed/>
                </p:oleObj>
              </mc:Choice>
              <mc:Fallback>
                <p:oleObj name="Equation" r:id="rId28" imgW="1612800" imgH="25380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4742BB4F-8F21-43F5-89EA-14B0FA164F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5879976" y="4511675"/>
                        <a:ext cx="2989262" cy="4714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5CF1FB62-7928-4B98-B0BD-2EB2E8B0C3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7474595"/>
              </p:ext>
            </p:extLst>
          </p:nvPr>
        </p:nvGraphicFramePr>
        <p:xfrm>
          <a:off x="1809297" y="4509730"/>
          <a:ext cx="2117725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143000" imgH="228600" progId="Equation.DSMT4">
                  <p:embed/>
                </p:oleObj>
              </mc:Choice>
              <mc:Fallback>
                <p:oleObj name="Equation" r:id="rId30" imgW="1143000" imgH="22860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5CF1FB62-7928-4B98-B0BD-2EB2E8B0C3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809297" y="4509730"/>
                        <a:ext cx="2117725" cy="4254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8C27279A-1A65-4937-8BA2-4818A121CF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1806658"/>
              </p:ext>
            </p:extLst>
          </p:nvPr>
        </p:nvGraphicFramePr>
        <p:xfrm>
          <a:off x="1634515" y="4940656"/>
          <a:ext cx="2117725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143000" imgH="228600" progId="Equation.DSMT4">
                  <p:embed/>
                </p:oleObj>
              </mc:Choice>
              <mc:Fallback>
                <p:oleObj name="Equation" r:id="rId32" imgW="1143000" imgH="22860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8C27279A-1A65-4937-8BA2-4818A121CF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1634515" y="4940656"/>
                        <a:ext cx="2117725" cy="4254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3940D653-5A9E-4403-A658-4D95F3FC5B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4372998"/>
              </p:ext>
            </p:extLst>
          </p:nvPr>
        </p:nvGraphicFramePr>
        <p:xfrm>
          <a:off x="1631504" y="5404198"/>
          <a:ext cx="2566988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384200" imgH="253800" progId="Equation.DSMT4">
                  <p:embed/>
                </p:oleObj>
              </mc:Choice>
              <mc:Fallback>
                <p:oleObj name="Equation" r:id="rId34" imgW="1384200" imgH="25380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3940D653-5A9E-4403-A658-4D95F3FC5B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1631504" y="5404198"/>
                        <a:ext cx="2566988" cy="4730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0D368412-E016-42C6-89E8-D001537F17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5308242"/>
              </p:ext>
            </p:extLst>
          </p:nvPr>
        </p:nvGraphicFramePr>
        <p:xfrm>
          <a:off x="1688058" y="5955878"/>
          <a:ext cx="1671638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901440" imgH="228600" progId="Equation.DSMT4">
                  <p:embed/>
                </p:oleObj>
              </mc:Choice>
              <mc:Fallback>
                <p:oleObj name="Equation" r:id="rId36" imgW="901440" imgH="22860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0D368412-E016-42C6-89E8-D001537F17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688058" y="5955878"/>
                        <a:ext cx="1671638" cy="4254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60261D19-4076-4F36-B23F-1A745D8B05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9029002"/>
              </p:ext>
            </p:extLst>
          </p:nvPr>
        </p:nvGraphicFramePr>
        <p:xfrm>
          <a:off x="5879977" y="5013176"/>
          <a:ext cx="2211387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193760" imgH="253800" progId="Equation.DSMT4">
                  <p:embed/>
                </p:oleObj>
              </mc:Choice>
              <mc:Fallback>
                <p:oleObj name="Equation" r:id="rId38" imgW="1193760" imgH="25380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60261D19-4076-4F36-B23F-1A745D8B05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5879977" y="5013176"/>
                        <a:ext cx="2211387" cy="4714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4D83E724-C6A5-47DB-8811-BAF2FFFD52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6589200"/>
              </p:ext>
            </p:extLst>
          </p:nvPr>
        </p:nvGraphicFramePr>
        <p:xfrm>
          <a:off x="8069822" y="4978460"/>
          <a:ext cx="1463129" cy="4667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558720" imgH="177480" progId="Equation.DSMT4">
                  <p:embed/>
                </p:oleObj>
              </mc:Choice>
              <mc:Fallback>
                <p:oleObj name="Equation" r:id="rId40" imgW="558720" imgH="17748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4D83E724-C6A5-47DB-8811-BAF2FFFD52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8069822" y="4978460"/>
                        <a:ext cx="1463129" cy="46676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576ED310-F8C9-4518-8232-326D99CA71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1807465"/>
              </p:ext>
            </p:extLst>
          </p:nvPr>
        </p:nvGraphicFramePr>
        <p:xfrm>
          <a:off x="4682074" y="5468938"/>
          <a:ext cx="434975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917360" imgH="253800" progId="Equation.DSMT4">
                  <p:embed/>
                </p:oleObj>
              </mc:Choice>
              <mc:Fallback>
                <p:oleObj name="Equation" r:id="rId42" imgW="1917360" imgH="25380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576ED310-F8C9-4518-8232-326D99CA71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4682074" y="5468938"/>
                        <a:ext cx="4349750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CA75CBC5-040B-4E8D-BE18-AA5940189D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547993"/>
              </p:ext>
            </p:extLst>
          </p:nvPr>
        </p:nvGraphicFramePr>
        <p:xfrm>
          <a:off x="5517758" y="5950058"/>
          <a:ext cx="4199854" cy="4913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2171520" imgH="253800" progId="Equation.DSMT4">
                  <p:embed/>
                </p:oleObj>
              </mc:Choice>
              <mc:Fallback>
                <p:oleObj name="Equation" r:id="rId44" imgW="2171520" imgH="25380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CA75CBC5-040B-4E8D-BE18-AA5940189D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5517758" y="5950058"/>
                        <a:ext cx="4199854" cy="4913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BE318D04-B56F-4155-A778-A9D8022E70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1685663"/>
              </p:ext>
            </p:extLst>
          </p:nvPr>
        </p:nvGraphicFramePr>
        <p:xfrm>
          <a:off x="4758110" y="6330951"/>
          <a:ext cx="1985963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876240" imgH="253800" progId="Equation.DSMT4">
                  <p:embed/>
                </p:oleObj>
              </mc:Choice>
              <mc:Fallback>
                <p:oleObj name="Equation" r:id="rId46" imgW="876240" imgH="25380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BE318D04-B56F-4155-A778-A9D8022E70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7"/>
                      <a:stretch>
                        <a:fillRect/>
                      </a:stretch>
                    </p:blipFill>
                    <p:spPr>
                      <a:xfrm>
                        <a:off x="4758110" y="6330951"/>
                        <a:ext cx="1985963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784588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8" grpId="0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31857-0291-40BA-A441-59DB435B2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634082"/>
          </a:xfrm>
        </p:spPr>
        <p:txBody>
          <a:bodyPr/>
          <a:lstStyle/>
          <a:p>
            <a:r>
              <a:rPr lang="en-US" dirty="0"/>
              <a:t>What is Vieta’s Formula?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0DEBA-6AE2-4E03-89C2-4B314600AAA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921192"/>
            <a:ext cx="9956800" cy="563592"/>
          </a:xfrm>
        </p:spPr>
        <p:txBody>
          <a:bodyPr/>
          <a:lstStyle/>
          <a:p>
            <a:r>
              <a:rPr lang="en-US" dirty="0"/>
              <a:t>Suppose you have a polynomial with several roots, like below: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938975E-0EBA-4A00-9365-6412FD95CA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0563356"/>
              </p:ext>
            </p:extLst>
          </p:nvPr>
        </p:nvGraphicFramePr>
        <p:xfrm>
          <a:off x="1435573" y="2894013"/>
          <a:ext cx="3724323" cy="4286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65080" imgH="203040" progId="Equation.DSMT4">
                  <p:embed/>
                </p:oleObj>
              </mc:Choice>
              <mc:Fallback>
                <p:oleObj name="Equation" r:id="rId4" imgW="176508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A938975E-0EBA-4A00-9365-6412FD95CA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35573" y="2894013"/>
                        <a:ext cx="3724323" cy="4286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BA9D3D3-B160-4C61-842C-5995B908C5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7533824"/>
              </p:ext>
            </p:extLst>
          </p:nvPr>
        </p:nvGraphicFramePr>
        <p:xfrm>
          <a:off x="5159896" y="2894013"/>
          <a:ext cx="4211637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93680" imgH="253800" progId="Equation.DSMT4">
                  <p:embed/>
                </p:oleObj>
              </mc:Choice>
              <mc:Fallback>
                <p:oleObj name="Equation" r:id="rId6" imgW="199368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BA9D3D3-B160-4C61-842C-5995B908C5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159896" y="2894013"/>
                        <a:ext cx="4211637" cy="534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03F9A4E-F7F5-427D-8A77-0690308F93FA}"/>
              </a:ext>
            </a:extLst>
          </p:cNvPr>
          <p:cNvSpPr txBox="1">
            <a:spLocks/>
          </p:cNvSpPr>
          <p:nvPr/>
        </p:nvSpPr>
        <p:spPr>
          <a:xfrm>
            <a:off x="263352" y="1412776"/>
            <a:ext cx="10460856" cy="56359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leading coefficient is “A”, the first step is divide all terms by “A”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EAD6AB2-3F8D-42CC-8889-059F85D52F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8513185"/>
              </p:ext>
            </p:extLst>
          </p:nvPr>
        </p:nvGraphicFramePr>
        <p:xfrm>
          <a:off x="1592205" y="3701927"/>
          <a:ext cx="356235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88760" imgH="241200" progId="Equation.DSMT4">
                  <p:embed/>
                </p:oleObj>
              </mc:Choice>
              <mc:Fallback>
                <p:oleObj name="Equation" r:id="rId8" imgW="1688760" imgH="2412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2EAD6AB2-3F8D-42CC-8889-059F85D52F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92205" y="3701927"/>
                        <a:ext cx="3562350" cy="50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1DA7B67A-2345-4E12-A379-459AEA989E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9158541"/>
              </p:ext>
            </p:extLst>
          </p:nvPr>
        </p:nvGraphicFramePr>
        <p:xfrm>
          <a:off x="5182708" y="3686101"/>
          <a:ext cx="3970337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79560" imgH="253800" progId="Equation.DSMT4">
                  <p:embed/>
                </p:oleObj>
              </mc:Choice>
              <mc:Fallback>
                <p:oleObj name="Equation" r:id="rId10" imgW="187956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1DA7B67A-2345-4E12-A379-459AEA989E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182708" y="3686101"/>
                        <a:ext cx="3970337" cy="534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E8ACC53-486F-494F-BB20-9E871BDBFC6F}"/>
              </a:ext>
            </a:extLst>
          </p:cNvPr>
          <p:cNvSpPr txBox="1">
            <a:spLocks/>
          </p:cNvSpPr>
          <p:nvPr/>
        </p:nvSpPr>
        <p:spPr>
          <a:xfrm>
            <a:off x="270744" y="1963676"/>
            <a:ext cx="11585896" cy="8892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Vieta’s formula gives an equation for each coefficient on the left as a function of the roots on the right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C358108E-C90D-41CD-9A86-14891FBFF3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0950712"/>
              </p:ext>
            </p:extLst>
          </p:nvPr>
        </p:nvGraphicFramePr>
        <p:xfrm>
          <a:off x="342106" y="4365104"/>
          <a:ext cx="5349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3800" imgH="228600" progId="Equation.DSMT4">
                  <p:embed/>
                </p:oleObj>
              </mc:Choice>
              <mc:Fallback>
                <p:oleObj name="Equation" r:id="rId12" imgW="253800" imgH="2286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C358108E-C90D-41CD-9A86-14891FBFF3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42106" y="4365104"/>
                        <a:ext cx="534987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6D14A6F0-AF65-4C82-A5E1-C3BA761E53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7983678"/>
              </p:ext>
            </p:extLst>
          </p:nvPr>
        </p:nvGraphicFramePr>
        <p:xfrm>
          <a:off x="916484" y="4338910"/>
          <a:ext cx="2381250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30040" imgH="253800" progId="Equation.DSMT4">
                  <p:embed/>
                </p:oleObj>
              </mc:Choice>
              <mc:Fallback>
                <p:oleObj name="Equation" r:id="rId14" imgW="113004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6D14A6F0-AF65-4C82-A5E1-C3BA761E53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916484" y="4338910"/>
                        <a:ext cx="2381250" cy="534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74E22485-225C-4446-9807-476A099605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539416"/>
              </p:ext>
            </p:extLst>
          </p:nvPr>
        </p:nvGraphicFramePr>
        <p:xfrm>
          <a:off x="335360" y="5084763"/>
          <a:ext cx="5603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66400" imgH="228600" progId="Equation.DSMT4">
                  <p:embed/>
                </p:oleObj>
              </mc:Choice>
              <mc:Fallback>
                <p:oleObj name="Equation" r:id="rId16" imgW="266400" imgH="2286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74E22485-225C-4446-9807-476A0996057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35360" y="5084763"/>
                        <a:ext cx="560387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E5A9CB01-6060-4D96-AF70-4E2996B9FE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334556"/>
              </p:ext>
            </p:extLst>
          </p:nvPr>
        </p:nvGraphicFramePr>
        <p:xfrm>
          <a:off x="900153" y="5058569"/>
          <a:ext cx="4656138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09680" imgH="253800" progId="Equation.DSMT4">
                  <p:embed/>
                </p:oleObj>
              </mc:Choice>
              <mc:Fallback>
                <p:oleObj name="Equation" r:id="rId18" imgW="2209680" imgH="253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E5A9CB01-6060-4D96-AF70-4E2996B9FE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900153" y="5058569"/>
                        <a:ext cx="4656138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23337526-F0C3-4593-9F3D-999A5FC09C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2544137"/>
              </p:ext>
            </p:extLst>
          </p:nvPr>
        </p:nvGraphicFramePr>
        <p:xfrm>
          <a:off x="342106" y="5830616"/>
          <a:ext cx="5603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66400" imgH="228600" progId="Equation.DSMT4">
                  <p:embed/>
                </p:oleObj>
              </mc:Choice>
              <mc:Fallback>
                <p:oleObj name="Equation" r:id="rId20" imgW="266400" imgH="2286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23337526-F0C3-4593-9F3D-999A5FC09C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42106" y="5830616"/>
                        <a:ext cx="560387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86E86701-307A-41F1-A55D-C6F405B2EB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7435138"/>
              </p:ext>
            </p:extLst>
          </p:nvPr>
        </p:nvGraphicFramePr>
        <p:xfrm>
          <a:off x="916484" y="5803628"/>
          <a:ext cx="3986212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892160" imgH="253800" progId="Equation.DSMT4">
                  <p:embed/>
                </p:oleObj>
              </mc:Choice>
              <mc:Fallback>
                <p:oleObj name="Equation" r:id="rId22" imgW="189216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86E86701-307A-41F1-A55D-C6F405B2EB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916484" y="5803628"/>
                        <a:ext cx="3986212" cy="534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12E7E240-1A1D-42F0-BDA1-2EB189DDF2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2418478"/>
              </p:ext>
            </p:extLst>
          </p:nvPr>
        </p:nvGraphicFramePr>
        <p:xfrm>
          <a:off x="7291786" y="5107052"/>
          <a:ext cx="5603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66400" imgH="228600" progId="Equation.DSMT4">
                  <p:embed/>
                </p:oleObj>
              </mc:Choice>
              <mc:Fallback>
                <p:oleObj name="Equation" r:id="rId24" imgW="266400" imgH="2286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12E7E240-1A1D-42F0-BDA1-2EB189DDF2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7291786" y="5107052"/>
                        <a:ext cx="560387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757C08A5-62C3-47D6-9060-615008C6B4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1622723"/>
              </p:ext>
            </p:extLst>
          </p:nvPr>
        </p:nvGraphicFramePr>
        <p:xfrm>
          <a:off x="7950011" y="5079633"/>
          <a:ext cx="1390650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660240" imgH="253800" progId="Equation.DSMT4">
                  <p:embed/>
                </p:oleObj>
              </mc:Choice>
              <mc:Fallback>
                <p:oleObj name="Equation" r:id="rId26" imgW="660240" imgH="2538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757C08A5-62C3-47D6-9060-615008C6B4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7950011" y="5079633"/>
                        <a:ext cx="1390650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 Box 12">
            <a:extLst>
              <a:ext uri="{FF2B5EF4-FFF2-40B4-BE49-F238E27FC236}">
                <a16:creationId xmlns:a16="http://schemas.microsoft.com/office/drawing/2014/main" id="{A22F34DD-58B4-417C-927A-7665282C06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8154" y="4439773"/>
            <a:ext cx="36128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  <a:latin typeface="+mj-lt"/>
              </a:rPr>
              <a:t>Negative Sum of the roots </a:t>
            </a:r>
          </a:p>
        </p:txBody>
      </p:sp>
      <p:sp>
        <p:nvSpPr>
          <p:cNvPr id="23" name="Text Box 12">
            <a:extLst>
              <a:ext uri="{FF2B5EF4-FFF2-40B4-BE49-F238E27FC236}">
                <a16:creationId xmlns:a16="http://schemas.microsoft.com/office/drawing/2014/main" id="{2EA11CD6-7425-4F5F-9C6A-41693DAD0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65618" y="4993184"/>
            <a:ext cx="193485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  <a:latin typeface="+mj-lt"/>
              </a:rPr>
              <a:t>Product of all the roots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985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20" grpId="0"/>
      <p:bldP spid="2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3487087-81BC-4D31-ACED-E8857E1F84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3352" y="260648"/>
            <a:ext cx="11208568" cy="2605323"/>
          </a:xfrm>
          <a:prstGeom prst="rect">
            <a:avLst/>
          </a:prstGeom>
        </p:spPr>
      </p:pic>
      <p:sp>
        <p:nvSpPr>
          <p:cNvPr id="5" name="Text Box 12">
            <a:extLst>
              <a:ext uri="{FF2B5EF4-FFF2-40B4-BE49-F238E27FC236}">
                <a16:creationId xmlns:a16="http://schemas.microsoft.com/office/drawing/2014/main" id="{2BF20C9B-8EDF-4987-9B53-0675DD45B0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528" y="1052736"/>
            <a:ext cx="655272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  <a:latin typeface="+mj-lt"/>
              </a:rPr>
              <a:t>Let the 6 roots be: r1, r2, r3, r4, r5, and r6</a:t>
            </a:r>
          </a:p>
        </p:txBody>
      </p:sp>
      <p:sp>
        <p:nvSpPr>
          <p:cNvPr id="6" name="Text Box 12">
            <a:extLst>
              <a:ext uri="{FF2B5EF4-FFF2-40B4-BE49-F238E27FC236}">
                <a16:creationId xmlns:a16="http://schemas.microsoft.com/office/drawing/2014/main" id="{D184A423-F55D-4A3C-AB94-E8382E9A7C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528" y="1588730"/>
            <a:ext cx="655272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  <a:latin typeface="+mj-lt"/>
              </a:rPr>
              <a:t>The sum of integer roots are -10:  so we have: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566BA42-6166-47E0-9569-098481D165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9003235"/>
              </p:ext>
            </p:extLst>
          </p:nvPr>
        </p:nvGraphicFramePr>
        <p:xfrm>
          <a:off x="2279576" y="1988840"/>
          <a:ext cx="3310493" cy="4413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14320" imgH="228600" progId="Equation.DSMT4">
                  <p:embed/>
                </p:oleObj>
              </mc:Choice>
              <mc:Fallback>
                <p:oleObj name="Equation" r:id="rId5" imgW="1714320" imgH="228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5566BA42-6166-47E0-9569-098481D165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79576" y="1988840"/>
                        <a:ext cx="3310493" cy="4413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12">
            <a:extLst>
              <a:ext uri="{FF2B5EF4-FFF2-40B4-BE49-F238E27FC236}">
                <a16:creationId xmlns:a16="http://schemas.microsoft.com/office/drawing/2014/main" id="{F1B74DD9-2BCD-467F-9469-E218548A6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528" y="2564904"/>
            <a:ext cx="597666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  <a:latin typeface="+mj-lt"/>
              </a:rPr>
              <a:t>The product of the 6 integer roots is 16. this means that the 6 integers need to multiply to 16</a:t>
            </a:r>
          </a:p>
        </p:txBody>
      </p:sp>
      <p:sp>
        <p:nvSpPr>
          <p:cNvPr id="9" name="Text Box 12">
            <a:extLst>
              <a:ext uri="{FF2B5EF4-FFF2-40B4-BE49-F238E27FC236}">
                <a16:creationId xmlns:a16="http://schemas.microsoft.com/office/drawing/2014/main" id="{62C84C22-315B-47B1-867C-640A03F3A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9456" y="3573016"/>
            <a:ext cx="77048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  <a:latin typeface="+mj-lt"/>
              </a:rPr>
              <a:t>How many ways can we have 6 numbers multiply to 16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28AAC071-94D6-462F-83D7-20CC20950C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7389520"/>
              </p:ext>
            </p:extLst>
          </p:nvPr>
        </p:nvGraphicFramePr>
        <p:xfrm>
          <a:off x="1155106" y="4166220"/>
          <a:ext cx="267176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84200" imgH="203040" progId="Equation.DSMT4">
                  <p:embed/>
                </p:oleObj>
              </mc:Choice>
              <mc:Fallback>
                <p:oleObj name="Equation" r:id="rId7" imgW="138420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28AAC071-94D6-462F-83D7-20CC20950C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55106" y="4166220"/>
                        <a:ext cx="2671762" cy="392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0120B8A3-AE4F-4160-AF02-A07B54E649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8116739"/>
              </p:ext>
            </p:extLst>
          </p:nvPr>
        </p:nvGraphicFramePr>
        <p:xfrm>
          <a:off x="1155106" y="4670276"/>
          <a:ext cx="259715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46040" imgH="203040" progId="Equation.DSMT4">
                  <p:embed/>
                </p:oleObj>
              </mc:Choice>
              <mc:Fallback>
                <p:oleObj name="Equation" r:id="rId9" imgW="134604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0120B8A3-AE4F-4160-AF02-A07B54E649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55106" y="4670276"/>
                        <a:ext cx="259715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6965CC9A-A0AB-4F59-9C56-451FFA9CAF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000961"/>
              </p:ext>
            </p:extLst>
          </p:nvPr>
        </p:nvGraphicFramePr>
        <p:xfrm>
          <a:off x="1127448" y="5174035"/>
          <a:ext cx="254793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20480" imgH="203040" progId="Equation.DSMT4">
                  <p:embed/>
                </p:oleObj>
              </mc:Choice>
              <mc:Fallback>
                <p:oleObj name="Equation" r:id="rId11" imgW="132048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6965CC9A-A0AB-4F59-9C56-451FFA9CAF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127448" y="5174035"/>
                        <a:ext cx="2547938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9D1B3D75-6978-4D6C-AC5A-3F8E7CD7C3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2847814"/>
              </p:ext>
            </p:extLst>
          </p:nvPr>
        </p:nvGraphicFramePr>
        <p:xfrm>
          <a:off x="1155106" y="5677272"/>
          <a:ext cx="259715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46040" imgH="203040" progId="Equation.DSMT4">
                  <p:embed/>
                </p:oleObj>
              </mc:Choice>
              <mc:Fallback>
                <p:oleObj name="Equation" r:id="rId13" imgW="1346040" imgH="203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9D1B3D75-6978-4D6C-AC5A-3F8E7CD7C3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155106" y="5677272"/>
                        <a:ext cx="259715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7C580C29-6615-4E31-B18E-F9BB32B918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5950332"/>
              </p:ext>
            </p:extLst>
          </p:nvPr>
        </p:nvGraphicFramePr>
        <p:xfrm>
          <a:off x="1155106" y="6182444"/>
          <a:ext cx="252253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307880" imgH="203040" progId="Equation.DSMT4">
                  <p:embed/>
                </p:oleObj>
              </mc:Choice>
              <mc:Fallback>
                <p:oleObj name="Equation" r:id="rId15" imgW="1307880" imgH="203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7C580C29-6615-4E31-B18E-F9BB32B918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155106" y="6182444"/>
                        <a:ext cx="2522538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12">
            <a:extLst>
              <a:ext uri="{FF2B5EF4-FFF2-40B4-BE49-F238E27FC236}">
                <a16:creationId xmlns:a16="http://schemas.microsoft.com/office/drawing/2014/main" id="{11FE5F31-D79B-414A-89B8-FB578DE22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3458" y="4310236"/>
            <a:ext cx="424847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  <a:latin typeface="+mj-lt"/>
              </a:rPr>
              <a:t>Come up with all the combinations you can think of.  </a:t>
            </a:r>
          </a:p>
        </p:txBody>
      </p:sp>
      <p:sp>
        <p:nvSpPr>
          <p:cNvPr id="16" name="Text Box 12">
            <a:extLst>
              <a:ext uri="{FF2B5EF4-FFF2-40B4-BE49-F238E27FC236}">
                <a16:creationId xmlns:a16="http://schemas.microsoft.com/office/drawing/2014/main" id="{71A3B52A-78F5-4DF7-BFEF-08AB846F48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5466" y="5102324"/>
            <a:ext cx="367240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  <a:latin typeface="+mj-lt"/>
              </a:rPr>
              <a:t>Pick the set where the integers add up to 10</a:t>
            </a:r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3D9755A3-4AAA-419C-9EF6-AE4B981CF5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6835568"/>
              </p:ext>
            </p:extLst>
          </p:nvPr>
        </p:nvGraphicFramePr>
        <p:xfrm>
          <a:off x="4439816" y="5805264"/>
          <a:ext cx="267176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84200" imgH="203040" progId="Equation.DSMT4">
                  <p:embed/>
                </p:oleObj>
              </mc:Choice>
              <mc:Fallback>
                <p:oleObj name="Equation" r:id="rId17" imgW="1384200" imgH="2030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3D9755A3-4AAA-419C-9EF6-AE4B981CF5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439816" y="5805264"/>
                        <a:ext cx="2671762" cy="392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34DAE16C-FFD3-44E0-9ACF-3E2CEB09DE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129353"/>
              </p:ext>
            </p:extLst>
          </p:nvPr>
        </p:nvGraphicFramePr>
        <p:xfrm>
          <a:off x="4467474" y="6326460"/>
          <a:ext cx="284321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73120" imgH="177480" progId="Equation.DSMT4">
                  <p:embed/>
                </p:oleObj>
              </mc:Choice>
              <mc:Fallback>
                <p:oleObj name="Equation" r:id="rId18" imgW="147312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34DAE16C-FFD3-44E0-9ACF-3E2CEB09DE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467474" y="6326460"/>
                        <a:ext cx="2843213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12">
            <a:extLst>
              <a:ext uri="{FF2B5EF4-FFF2-40B4-BE49-F238E27FC236}">
                <a16:creationId xmlns:a16="http://schemas.microsoft.com/office/drawing/2014/main" id="{0020B31D-2046-4725-A2BF-79792DBF6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192" y="1052736"/>
            <a:ext cx="446449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  <a:latin typeface="+mj-lt"/>
              </a:rPr>
              <a:t>With the roots, we can find “B”</a:t>
            </a:r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7371E024-7761-475F-B05D-C306FC663D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8199066"/>
              </p:ext>
            </p:extLst>
          </p:nvPr>
        </p:nvGraphicFramePr>
        <p:xfrm>
          <a:off x="7102475" y="1916113"/>
          <a:ext cx="4764088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895480" imgH="253800" progId="Equation.DSMT4">
                  <p:embed/>
                </p:oleObj>
              </mc:Choice>
              <mc:Fallback>
                <p:oleObj name="Equation" r:id="rId20" imgW="2895480" imgH="2538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7371E024-7761-475F-B05D-C306FC663D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102475" y="1916113"/>
                        <a:ext cx="4764088" cy="417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4B25DEE0-C638-4864-8BCC-F109E1A9E8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453450"/>
              </p:ext>
            </p:extLst>
          </p:nvPr>
        </p:nvGraphicFramePr>
        <p:xfrm>
          <a:off x="7896200" y="2492896"/>
          <a:ext cx="2632075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600200" imgH="253800" progId="Equation.DSMT4">
                  <p:embed/>
                </p:oleObj>
              </mc:Choice>
              <mc:Fallback>
                <p:oleObj name="Equation" r:id="rId22" imgW="1600200" imgH="25380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4B25DEE0-C638-4864-8BCC-F109E1A9E8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7896200" y="2492896"/>
                        <a:ext cx="2632075" cy="417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F7DC7B52-85B0-4678-9F13-9FDBB86775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2167427"/>
              </p:ext>
            </p:extLst>
          </p:nvPr>
        </p:nvGraphicFramePr>
        <p:xfrm>
          <a:off x="7896200" y="2996952"/>
          <a:ext cx="89852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45760" imgH="177480" progId="Equation.DSMT4">
                  <p:embed/>
                </p:oleObj>
              </mc:Choice>
              <mc:Fallback>
                <p:oleObj name="Equation" r:id="rId24" imgW="54576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F7DC7B52-85B0-4678-9F13-9FDBB86775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7896200" y="2996952"/>
                        <a:ext cx="898525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90CAA296-EFC9-4E67-A847-6AA195A3FA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308282"/>
              </p:ext>
            </p:extLst>
          </p:nvPr>
        </p:nvGraphicFramePr>
        <p:xfrm>
          <a:off x="7968208" y="3356992"/>
          <a:ext cx="1287760" cy="4186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45760" imgH="177480" progId="Equation.DSMT4">
                  <p:embed/>
                </p:oleObj>
              </mc:Choice>
              <mc:Fallback>
                <p:oleObj name="Equation" r:id="rId26" imgW="54576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90CAA296-EFC9-4E67-A847-6AA195A3FA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7968208" y="3356992"/>
                        <a:ext cx="1287760" cy="4186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889984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5" grpId="0"/>
      <p:bldP spid="16" grpId="0"/>
      <p:bldP spid="1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9E17FA0-7D9C-439E-AF3B-3254AC21BC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344" y="188640"/>
            <a:ext cx="11487171" cy="1008112"/>
          </a:xfrm>
          <a:prstGeom prst="rect">
            <a:avLst/>
          </a:prstGeom>
        </p:spPr>
      </p:pic>
      <p:sp>
        <p:nvSpPr>
          <p:cNvPr id="5" name="Text Box 12">
            <a:extLst>
              <a:ext uri="{FF2B5EF4-FFF2-40B4-BE49-F238E27FC236}">
                <a16:creationId xmlns:a16="http://schemas.microsoft.com/office/drawing/2014/main" id="{A626C7DD-1CB6-4CE0-88B6-1580E0B28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384" y="1340768"/>
            <a:ext cx="655272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  <a:latin typeface="+mj-lt"/>
              </a:rPr>
              <a:t>Rewrite the original equation: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EC01A016-2D21-4CF2-8265-DCBC1173CA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4668549"/>
              </p:ext>
            </p:extLst>
          </p:nvPr>
        </p:nvGraphicFramePr>
        <p:xfrm>
          <a:off x="623392" y="1988840"/>
          <a:ext cx="298767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49080" imgH="279360" progId="Equation.DSMT4">
                  <p:embed/>
                </p:oleObj>
              </mc:Choice>
              <mc:Fallback>
                <p:oleObj name="Equation" r:id="rId5" imgW="1549080" imgH="2793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EC01A016-2D21-4CF2-8265-DCBC1173CA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23392" y="1988840"/>
                        <a:ext cx="2987675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DD736BDD-26F9-48D7-BDEB-CCEAB8DAEA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67934"/>
              </p:ext>
            </p:extLst>
          </p:nvPr>
        </p:nvGraphicFramePr>
        <p:xfrm>
          <a:off x="623392" y="2636912"/>
          <a:ext cx="2055813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66680" imgH="279360" progId="Equation.DSMT4">
                  <p:embed/>
                </p:oleObj>
              </mc:Choice>
              <mc:Fallback>
                <p:oleObj name="Equation" r:id="rId7" imgW="1066680" imgH="2793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DD736BDD-26F9-48D7-BDEB-CCEAB8DAEA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23392" y="2636912"/>
                        <a:ext cx="2055813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12">
            <a:extLst>
              <a:ext uri="{FF2B5EF4-FFF2-40B4-BE49-F238E27FC236}">
                <a16:creationId xmlns:a16="http://schemas.microsoft.com/office/drawing/2014/main" id="{8BE1CCA0-D77B-416A-94A8-E7C823BCA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368" y="3212976"/>
            <a:ext cx="525658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  <a:latin typeface="+mj-lt"/>
              </a:rPr>
              <a:t>Use the binomial expansion to get the first 3 or 4 terms of the binomial on the right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E83208E-1930-42EA-999E-B910689886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751473"/>
              </p:ext>
            </p:extLst>
          </p:nvPr>
        </p:nvGraphicFramePr>
        <p:xfrm>
          <a:off x="335360" y="4005064"/>
          <a:ext cx="3230562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76160" imgH="279360" progId="Equation.DSMT4">
                  <p:embed/>
                </p:oleObj>
              </mc:Choice>
              <mc:Fallback>
                <p:oleObj name="Equation" r:id="rId9" imgW="1676160" imgH="2793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E83208E-1930-42EA-999E-B910689886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35360" y="4005064"/>
                        <a:ext cx="3230562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FFD30CB1-C664-4E51-8819-59DD642C76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7544600"/>
              </p:ext>
            </p:extLst>
          </p:nvPr>
        </p:nvGraphicFramePr>
        <p:xfrm>
          <a:off x="3647728" y="4018582"/>
          <a:ext cx="2324100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06360" imgH="253800" progId="Equation.DSMT4">
                  <p:embed/>
                </p:oleObj>
              </mc:Choice>
              <mc:Fallback>
                <p:oleObj name="Equation" r:id="rId11" imgW="120636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FFD30CB1-C664-4E51-8819-59DD642C76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647728" y="4018582"/>
                        <a:ext cx="2324100" cy="490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BFD8B450-FFB2-42D2-9B1D-B6FE8F8C9A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8544605"/>
              </p:ext>
            </p:extLst>
          </p:nvPr>
        </p:nvGraphicFramePr>
        <p:xfrm>
          <a:off x="6023992" y="4005064"/>
          <a:ext cx="5211762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705040" imgH="279360" progId="Equation.DSMT4">
                  <p:embed/>
                </p:oleObj>
              </mc:Choice>
              <mc:Fallback>
                <p:oleObj name="Equation" r:id="rId13" imgW="2705040" imgH="27936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BFD8B450-FFB2-42D2-9B1D-B6FE8F8C9A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023992" y="4005064"/>
                        <a:ext cx="5211762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4CAC726A-52ED-404C-B835-E9D88A42A9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7372972"/>
              </p:ext>
            </p:extLst>
          </p:nvPr>
        </p:nvGraphicFramePr>
        <p:xfrm>
          <a:off x="1487488" y="4653136"/>
          <a:ext cx="829627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305240" imgH="279360" progId="Equation.DSMT4">
                  <p:embed/>
                </p:oleObj>
              </mc:Choice>
              <mc:Fallback>
                <p:oleObj name="Equation" r:id="rId15" imgW="4305240" imgH="27936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4CAC726A-52ED-404C-B835-E9D88A42A9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487488" y="4653136"/>
                        <a:ext cx="8296275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12">
            <a:extLst>
              <a:ext uri="{FF2B5EF4-FFF2-40B4-BE49-F238E27FC236}">
                <a16:creationId xmlns:a16="http://schemas.microsoft.com/office/drawing/2014/main" id="{D9D1E438-643A-47DC-98C4-C4CC1EE134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360" y="5301208"/>
            <a:ext cx="52565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  <a:latin typeface="+mj-lt"/>
              </a:rPr>
              <a:t>Use this to do the rest…..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6100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8DE3E47-3D23-4DC4-BA8E-115FF58999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344" y="188640"/>
            <a:ext cx="11305256" cy="127184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78762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392" y="274638"/>
            <a:ext cx="9289032" cy="562074"/>
          </a:xfrm>
        </p:spPr>
        <p:txBody>
          <a:bodyPr>
            <a:normAutofit/>
          </a:bodyPr>
          <a:lstStyle/>
          <a:p>
            <a:r>
              <a:rPr lang="en-CA" dirty="0"/>
              <a:t>II) Coefficients of a Polynomial (Vieta)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3352" y="908720"/>
            <a:ext cx="11521280" cy="1728192"/>
          </a:xfrm>
        </p:spPr>
        <p:txBody>
          <a:bodyPr/>
          <a:lstStyle/>
          <a:p>
            <a:r>
              <a:rPr lang="en-CA" dirty="0"/>
              <a:t>The coefficients of a polynomial can be used to determine the sum and product of the roots </a:t>
            </a:r>
          </a:p>
          <a:p>
            <a:r>
              <a:rPr lang="en-CA" dirty="0"/>
              <a:t>Suppose we have a quadratic function with two roots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5316567"/>
              </p:ext>
            </p:extLst>
          </p:nvPr>
        </p:nvGraphicFramePr>
        <p:xfrm>
          <a:off x="4151785" y="2335412"/>
          <a:ext cx="21240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41120" imgH="253800" progId="Equation.DSMT4">
                  <p:embed/>
                </p:oleObj>
              </mc:Choice>
              <mc:Fallback>
                <p:oleObj name="Equation" r:id="rId4" imgW="1041120" imgH="25380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51785" y="2335412"/>
                        <a:ext cx="2124075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8228048"/>
              </p:ext>
            </p:extLst>
          </p:nvPr>
        </p:nvGraphicFramePr>
        <p:xfrm>
          <a:off x="2063553" y="2349501"/>
          <a:ext cx="1992313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77760" imgH="228600" progId="Equation.DSMT4">
                  <p:embed/>
                </p:oleObj>
              </mc:Choice>
              <mc:Fallback>
                <p:oleObj name="Equation" r:id="rId6" imgW="977760" imgH="22860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63553" y="2349501"/>
                        <a:ext cx="1992313" cy="466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5506790"/>
              </p:ext>
            </p:extLst>
          </p:nvPr>
        </p:nvGraphicFramePr>
        <p:xfrm>
          <a:off x="4151785" y="2866456"/>
          <a:ext cx="2746375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040" imgH="241200" progId="Equation.DSMT4">
                  <p:embed/>
                </p:oleObj>
              </mc:Choice>
              <mc:Fallback>
                <p:oleObj name="Equation" r:id="rId8" imgW="1346040" imgH="24120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151785" y="2866456"/>
                        <a:ext cx="2746375" cy="490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1326606"/>
              </p:ext>
            </p:extLst>
          </p:nvPr>
        </p:nvGraphicFramePr>
        <p:xfrm>
          <a:off x="4151784" y="2852937"/>
          <a:ext cx="31877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62040" imgH="253800" progId="Equation.DSMT4">
                  <p:embed/>
                </p:oleObj>
              </mc:Choice>
              <mc:Fallback>
                <p:oleObj name="Equation" r:id="rId10" imgW="1562040" imgH="25380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151784" y="2852937"/>
                        <a:ext cx="3187700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7464152" y="2420888"/>
            <a:ext cx="266429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  <a:latin typeface="+mj-lt"/>
              </a:rPr>
              <a:t>Expand and FOIL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5138606"/>
              </p:ext>
            </p:extLst>
          </p:nvPr>
        </p:nvGraphicFramePr>
        <p:xfrm>
          <a:off x="6672064" y="3497512"/>
          <a:ext cx="31115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2280" imgH="177480" progId="Equation.DSMT4">
                  <p:embed/>
                </p:oleObj>
              </mc:Choice>
              <mc:Fallback>
                <p:oleObj name="Equation" r:id="rId12" imgW="152280" imgH="17748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672064" y="3497512"/>
                        <a:ext cx="311150" cy="363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ight Brace 9"/>
          <p:cNvSpPr/>
          <p:nvPr/>
        </p:nvSpPr>
        <p:spPr>
          <a:xfrm rot="5400000">
            <a:off x="6636060" y="2960948"/>
            <a:ext cx="360040" cy="864096"/>
          </a:xfrm>
          <a:prstGeom prst="rightBrace">
            <a:avLst>
              <a:gd name="adj1" fmla="val 39117"/>
              <a:gd name="adj2" fmla="val 50000"/>
            </a:avLst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7464152" y="2812867"/>
            <a:ext cx="266429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  <a:latin typeface="+mj-lt"/>
              </a:rPr>
              <a:t>The constant “C” is</a:t>
            </a:r>
            <a:br>
              <a:rPr lang="en-US" sz="2000" dirty="0">
                <a:solidFill>
                  <a:srgbClr val="FF0000"/>
                </a:solidFill>
                <a:latin typeface="+mj-lt"/>
              </a:rPr>
            </a:br>
            <a:r>
              <a:rPr lang="en-US" sz="2000" dirty="0">
                <a:solidFill>
                  <a:srgbClr val="FF0000"/>
                </a:solidFill>
                <a:latin typeface="+mj-lt"/>
              </a:rPr>
              <a:t>equal to the product of the roots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5234845"/>
              </p:ext>
            </p:extLst>
          </p:nvPr>
        </p:nvGraphicFramePr>
        <p:xfrm>
          <a:off x="5208786" y="3524498"/>
          <a:ext cx="31115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2280" imgH="164880" progId="Equation.DSMT4">
                  <p:embed/>
                </p:oleObj>
              </mc:Choice>
              <mc:Fallback>
                <p:oleObj name="Equation" r:id="rId14" imgW="152280" imgH="16488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208786" y="3524498"/>
                        <a:ext cx="311150" cy="33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ight Brace 12"/>
          <p:cNvSpPr/>
          <p:nvPr/>
        </p:nvSpPr>
        <p:spPr>
          <a:xfrm rot="5400000">
            <a:off x="5195899" y="2816932"/>
            <a:ext cx="360040" cy="1152129"/>
          </a:xfrm>
          <a:prstGeom prst="rightBrace">
            <a:avLst>
              <a:gd name="adj1" fmla="val 39117"/>
              <a:gd name="adj2" fmla="val 50000"/>
            </a:avLst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1703512" y="3205426"/>
            <a:ext cx="266429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  <a:latin typeface="+mj-lt"/>
              </a:rPr>
              <a:t>The coefficient “B” is</a:t>
            </a:r>
            <a:br>
              <a:rPr lang="en-US" sz="2000" dirty="0">
                <a:solidFill>
                  <a:srgbClr val="FF0000"/>
                </a:solidFill>
                <a:latin typeface="+mj-lt"/>
              </a:rPr>
            </a:br>
            <a:r>
              <a:rPr lang="en-US" sz="2000" dirty="0">
                <a:solidFill>
                  <a:srgbClr val="FF0000"/>
                </a:solidFill>
                <a:latin typeface="+mj-lt"/>
              </a:rPr>
              <a:t>the negative sum of the roots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8544290"/>
              </p:ext>
            </p:extLst>
          </p:nvPr>
        </p:nvGraphicFramePr>
        <p:xfrm>
          <a:off x="4433616" y="4292601"/>
          <a:ext cx="3030537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85720" imgH="253800" progId="Equation.DSMT4">
                  <p:embed/>
                </p:oleObj>
              </mc:Choice>
              <mc:Fallback>
                <p:oleObj name="Equation" r:id="rId16" imgW="1485720" imgH="25380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433616" y="4292601"/>
                        <a:ext cx="3030537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0557070"/>
              </p:ext>
            </p:extLst>
          </p:nvPr>
        </p:nvGraphicFramePr>
        <p:xfrm>
          <a:off x="1676400" y="4293097"/>
          <a:ext cx="276860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58640" imgH="228600" progId="Equation.DSMT4">
                  <p:embed/>
                </p:oleObj>
              </mc:Choice>
              <mc:Fallback>
                <p:oleObj name="Equation" r:id="rId18" imgW="1358640" imgH="22860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676400" y="4293097"/>
                        <a:ext cx="2768600" cy="466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8753828"/>
              </p:ext>
            </p:extLst>
          </p:nvPr>
        </p:nvGraphicFramePr>
        <p:xfrm>
          <a:off x="3575720" y="4804892"/>
          <a:ext cx="3938588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30320" imgH="279360" progId="Equation.DSMT4">
                  <p:embed/>
                </p:oleObj>
              </mc:Choice>
              <mc:Fallback>
                <p:oleObj name="Equation" r:id="rId20" imgW="1930320" imgH="27936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575720" y="4804892"/>
                        <a:ext cx="3938588" cy="568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093359"/>
              </p:ext>
            </p:extLst>
          </p:nvPr>
        </p:nvGraphicFramePr>
        <p:xfrm>
          <a:off x="3575721" y="4856164"/>
          <a:ext cx="637381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124080" imgH="253800" progId="Equation.DSMT4">
                  <p:embed/>
                </p:oleObj>
              </mc:Choice>
              <mc:Fallback>
                <p:oleObj name="Equation" r:id="rId22" imgW="3124080" imgH="25380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575721" y="4856164"/>
                        <a:ext cx="6373813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657972"/>
              </p:ext>
            </p:extLst>
          </p:nvPr>
        </p:nvGraphicFramePr>
        <p:xfrm>
          <a:off x="9120336" y="5589241"/>
          <a:ext cx="33655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64880" imgH="164880" progId="Equation.DSMT4">
                  <p:embed/>
                </p:oleObj>
              </mc:Choice>
              <mc:Fallback>
                <p:oleObj name="Equation" r:id="rId24" imgW="164880" imgH="16488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9120336" y="5589241"/>
                        <a:ext cx="336550" cy="338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ight Brace 26"/>
          <p:cNvSpPr/>
          <p:nvPr/>
        </p:nvSpPr>
        <p:spPr>
          <a:xfrm rot="5400000">
            <a:off x="9084332" y="4761150"/>
            <a:ext cx="360040" cy="1296143"/>
          </a:xfrm>
          <a:prstGeom prst="rightBrace">
            <a:avLst>
              <a:gd name="adj1" fmla="val 39117"/>
              <a:gd name="adj2" fmla="val 50000"/>
            </a:avLst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2533713"/>
              </p:ext>
            </p:extLst>
          </p:nvPr>
        </p:nvGraphicFramePr>
        <p:xfrm>
          <a:off x="7225010" y="5585742"/>
          <a:ext cx="31115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52280" imgH="177480" progId="Equation.DSMT4">
                  <p:embed/>
                </p:oleObj>
              </mc:Choice>
              <mc:Fallback>
                <p:oleObj name="Equation" r:id="rId26" imgW="152280" imgH="177480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7225010" y="5585742"/>
                        <a:ext cx="311150" cy="363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ight Brace 28"/>
          <p:cNvSpPr/>
          <p:nvPr/>
        </p:nvSpPr>
        <p:spPr>
          <a:xfrm rot="5400000">
            <a:off x="7212123" y="4473118"/>
            <a:ext cx="360040" cy="1872207"/>
          </a:xfrm>
          <a:prstGeom prst="rightBrace">
            <a:avLst>
              <a:gd name="adj1" fmla="val 39117"/>
              <a:gd name="adj2" fmla="val 50000"/>
            </a:avLst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8676847"/>
              </p:ext>
            </p:extLst>
          </p:nvPr>
        </p:nvGraphicFramePr>
        <p:xfrm>
          <a:off x="4871864" y="5598542"/>
          <a:ext cx="455364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52280" imgH="164880" progId="Equation.DSMT4">
                  <p:embed/>
                </p:oleObj>
              </mc:Choice>
              <mc:Fallback>
                <p:oleObj name="Equation" r:id="rId28" imgW="152280" imgH="16488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4871864" y="5598542"/>
                        <a:ext cx="455364" cy="338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ight Brace 30"/>
          <p:cNvSpPr/>
          <p:nvPr/>
        </p:nvSpPr>
        <p:spPr>
          <a:xfrm rot="5400000">
            <a:off x="4799856" y="4653137"/>
            <a:ext cx="360040" cy="1512168"/>
          </a:xfrm>
          <a:prstGeom prst="rightBrace">
            <a:avLst>
              <a:gd name="adj1" fmla="val 39117"/>
              <a:gd name="adj2" fmla="val 50000"/>
            </a:avLst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4086415"/>
              </p:ext>
            </p:extLst>
          </p:nvPr>
        </p:nvGraphicFramePr>
        <p:xfrm>
          <a:off x="1847528" y="4761410"/>
          <a:ext cx="33655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64880" imgH="164880" progId="Equation.DSMT4">
                  <p:embed/>
                </p:oleObj>
              </mc:Choice>
              <mc:Fallback>
                <p:oleObj name="Equation" r:id="rId30" imgW="164880" imgH="164880" progId="Equation.DSMT4">
                  <p:embed/>
                  <p:pic>
                    <p:nvPicPr>
                      <p:cNvPr id="32" name="Object 31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847528" y="4761410"/>
                        <a:ext cx="336550" cy="338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8337173"/>
              </p:ext>
            </p:extLst>
          </p:nvPr>
        </p:nvGraphicFramePr>
        <p:xfrm>
          <a:off x="2207569" y="4725145"/>
          <a:ext cx="1579563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774360" imgH="228600" progId="Equation.DSMT4">
                  <p:embed/>
                </p:oleObj>
              </mc:Choice>
              <mc:Fallback>
                <p:oleObj name="Equation" r:id="rId31" imgW="774360" imgH="22860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2207569" y="4725145"/>
                        <a:ext cx="1579563" cy="468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 Box 12"/>
          <p:cNvSpPr txBox="1">
            <a:spLocks noChangeArrowheads="1"/>
          </p:cNvSpPr>
          <p:nvPr/>
        </p:nvSpPr>
        <p:spPr bwMode="auto">
          <a:xfrm>
            <a:off x="3935760" y="4797152"/>
            <a:ext cx="41044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  <a:latin typeface="+mj-lt"/>
              </a:rPr>
              <a:t>Negative product of all the roots</a:t>
            </a:r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5735930"/>
              </p:ext>
            </p:extLst>
          </p:nvPr>
        </p:nvGraphicFramePr>
        <p:xfrm>
          <a:off x="1874268" y="5414144"/>
          <a:ext cx="28257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52280" imgH="177480" progId="Equation.DSMT4">
                  <p:embed/>
                </p:oleObj>
              </mc:Choice>
              <mc:Fallback>
                <p:oleObj name="Equation" r:id="rId33" imgW="152280" imgH="177480" progId="Equation.DSMT4">
                  <p:embed/>
                  <p:pic>
                    <p:nvPicPr>
                      <p:cNvPr id="35" name="Object 34"/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1874268" y="5414144"/>
                        <a:ext cx="282575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668191"/>
              </p:ext>
            </p:extLst>
          </p:nvPr>
        </p:nvGraphicFramePr>
        <p:xfrm>
          <a:off x="2207568" y="5336952"/>
          <a:ext cx="2019300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990360" imgH="228600" progId="Equation.DSMT4">
                  <p:embed/>
                </p:oleObj>
              </mc:Choice>
              <mc:Fallback>
                <p:oleObj name="Equation" r:id="rId35" imgW="990360" imgH="228600" progId="Equation.DSMT4">
                  <p:embed/>
                  <p:pic>
                    <p:nvPicPr>
                      <p:cNvPr id="36" name="Object 35"/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2207568" y="5336952"/>
                        <a:ext cx="2019300" cy="468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6695311"/>
              </p:ext>
            </p:extLst>
          </p:nvPr>
        </p:nvGraphicFramePr>
        <p:xfrm>
          <a:off x="1920306" y="6074099"/>
          <a:ext cx="282575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52280" imgH="164880" progId="Equation.DSMT4">
                  <p:embed/>
                </p:oleObj>
              </mc:Choice>
              <mc:Fallback>
                <p:oleObj name="Equation" r:id="rId37" imgW="152280" imgH="164880" progId="Equation.DSMT4">
                  <p:embed/>
                  <p:pic>
                    <p:nvPicPr>
                      <p:cNvPr id="38" name="Object 37"/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1920306" y="6074099"/>
                        <a:ext cx="282575" cy="306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3983552"/>
              </p:ext>
            </p:extLst>
          </p:nvPr>
        </p:nvGraphicFramePr>
        <p:xfrm>
          <a:off x="2210272" y="6006232"/>
          <a:ext cx="194151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952200" imgH="253800" progId="Equation.DSMT4">
                  <p:embed/>
                </p:oleObj>
              </mc:Choice>
              <mc:Fallback>
                <p:oleObj name="Equation" r:id="rId39" imgW="952200" imgH="253800" progId="Equation.DSMT4">
                  <p:embed/>
                  <p:pic>
                    <p:nvPicPr>
                      <p:cNvPr id="39" name="Object 38"/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2210272" y="6006232"/>
                        <a:ext cx="1941513" cy="519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 Box 12"/>
          <p:cNvSpPr txBox="1">
            <a:spLocks noChangeArrowheads="1"/>
          </p:cNvSpPr>
          <p:nvPr/>
        </p:nvSpPr>
        <p:spPr bwMode="auto">
          <a:xfrm>
            <a:off x="4151784" y="6053226"/>
            <a:ext cx="41044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  <a:latin typeface="+mj-lt"/>
              </a:rPr>
              <a:t>Negative sum of all the roots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97261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1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1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2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2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4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2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2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8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2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3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3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3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10" grpId="0" animBg="1"/>
      <p:bldP spid="10" grpId="1" animBg="1"/>
      <p:bldP spid="11" grpId="0"/>
      <p:bldP spid="11" grpId="1"/>
      <p:bldP spid="13" grpId="0" animBg="1"/>
      <p:bldP spid="13" grpId="1" animBg="1"/>
      <p:bldP spid="14" grpId="0"/>
      <p:bldP spid="14" grpId="1"/>
      <p:bldP spid="27" grpId="0" animBg="1"/>
      <p:bldP spid="27" grpId="1" animBg="1"/>
      <p:bldP spid="29" grpId="0" animBg="1"/>
      <p:bldP spid="29" grpId="1" animBg="1"/>
      <p:bldP spid="31" grpId="0" animBg="1"/>
      <p:bldP spid="31" grpId="1" animBg="1"/>
      <p:bldP spid="34" grpId="0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EF523-BE3C-49DF-A3C8-D27B3412C4B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7368" y="188640"/>
            <a:ext cx="10657184" cy="129614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Suppose a polynomial F(x)=x</a:t>
            </a:r>
            <a:r>
              <a:rPr lang="en-CA" baseline="30000" dirty="0"/>
              <a:t>3</a:t>
            </a:r>
            <a:r>
              <a:rPr lang="en-CA" dirty="0"/>
              <a:t>+Bx</a:t>
            </a:r>
            <a:r>
              <a:rPr lang="en-CA" baseline="30000" dirty="0"/>
              <a:t>2</a:t>
            </a:r>
            <a:r>
              <a:rPr lang="en-CA" dirty="0"/>
              <a:t>+Cx+D has the following roots: 1, 2, and – 4.  What are the values of the coefficients “B” “C” and “D”?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3DF3001-4818-4D73-AB85-0D2DFC6D52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4531514"/>
              </p:ext>
            </p:extLst>
          </p:nvPr>
        </p:nvGraphicFramePr>
        <p:xfrm>
          <a:off x="695400" y="1425248"/>
          <a:ext cx="623411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60360" imgH="253800" progId="Equation.DSMT4">
                  <p:embed/>
                </p:oleObj>
              </mc:Choice>
              <mc:Fallback>
                <p:oleObj name="Equation" r:id="rId4" imgW="306036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3DF3001-4818-4D73-AB85-0D2DFC6D52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95400" y="1425248"/>
                        <a:ext cx="6234113" cy="519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03913D7-5A2C-4EBC-9497-7685177224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0217655"/>
              </p:ext>
            </p:extLst>
          </p:nvPr>
        </p:nvGraphicFramePr>
        <p:xfrm>
          <a:off x="539087" y="2016369"/>
          <a:ext cx="2225675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91880" imgH="253800" progId="Equation.DSMT4">
                  <p:embed/>
                </p:oleObj>
              </mc:Choice>
              <mc:Fallback>
                <p:oleObj name="Equation" r:id="rId6" imgW="109188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03913D7-5A2C-4EBC-9497-7685177224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39087" y="2016369"/>
                        <a:ext cx="2225675" cy="519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4B5F5195-863D-4B7A-B69C-323148D3F6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065965"/>
              </p:ext>
            </p:extLst>
          </p:nvPr>
        </p:nvGraphicFramePr>
        <p:xfrm>
          <a:off x="827118" y="2484332"/>
          <a:ext cx="2120900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41120" imgH="253800" progId="Equation.DSMT4">
                  <p:embed/>
                </p:oleObj>
              </mc:Choice>
              <mc:Fallback>
                <p:oleObj name="Equation" r:id="rId8" imgW="104112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4B5F5195-863D-4B7A-B69C-323148D3F6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27118" y="2484332"/>
                        <a:ext cx="2120900" cy="519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3ED5B47-C246-41BE-88FD-B9D60ED8B8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7333612"/>
              </p:ext>
            </p:extLst>
          </p:nvPr>
        </p:nvGraphicFramePr>
        <p:xfrm>
          <a:off x="533678" y="2913156"/>
          <a:ext cx="725488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5320" imgH="164880" progId="Equation.DSMT4">
                  <p:embed/>
                </p:oleObj>
              </mc:Choice>
              <mc:Fallback>
                <p:oleObj name="Equation" r:id="rId10" imgW="355320" imgH="1648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3ED5B47-C246-41BE-88FD-B9D60ED8B8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33678" y="2913156"/>
                        <a:ext cx="725488" cy="33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71F2EB5-87DE-433C-BC98-7DD52BF11A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2423426"/>
              </p:ext>
            </p:extLst>
          </p:nvPr>
        </p:nvGraphicFramePr>
        <p:xfrm>
          <a:off x="3238989" y="2016019"/>
          <a:ext cx="2305050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30040" imgH="228600" progId="Equation.DSMT4">
                  <p:embed/>
                </p:oleObj>
              </mc:Choice>
              <mc:Fallback>
                <p:oleObj name="Equation" r:id="rId12" imgW="1130040" imgH="2286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971F2EB5-87DE-433C-BC98-7DD52BF11A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238989" y="2016019"/>
                        <a:ext cx="2305050" cy="468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02419530-16C0-4CE5-BB84-E4CD0D9446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341058"/>
              </p:ext>
            </p:extLst>
          </p:nvPr>
        </p:nvGraphicFramePr>
        <p:xfrm>
          <a:off x="3563422" y="2482436"/>
          <a:ext cx="3238206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65080" imgH="253800" progId="Equation.DSMT4">
                  <p:embed/>
                </p:oleObj>
              </mc:Choice>
              <mc:Fallback>
                <p:oleObj name="Equation" r:id="rId14" imgW="176508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02419530-16C0-4CE5-BB84-E4CD0D9446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563422" y="2482436"/>
                        <a:ext cx="3238206" cy="468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6E98B79C-4724-4C26-9075-44B49048BC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3291627"/>
              </p:ext>
            </p:extLst>
          </p:nvPr>
        </p:nvGraphicFramePr>
        <p:xfrm>
          <a:off x="3571079" y="3015550"/>
          <a:ext cx="1955800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66680" imgH="253800" progId="Equation.DSMT4">
                  <p:embed/>
                </p:oleObj>
              </mc:Choice>
              <mc:Fallback>
                <p:oleObj name="Equation" r:id="rId16" imgW="106668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6E98B79C-4724-4C26-9075-44B49048BC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571079" y="3015550"/>
                        <a:ext cx="1955800" cy="468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507B24C7-0A9C-457D-B7C6-E5A09FF29E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5893037"/>
              </p:ext>
            </p:extLst>
          </p:nvPr>
        </p:nvGraphicFramePr>
        <p:xfrm>
          <a:off x="5526701" y="3081432"/>
          <a:ext cx="74453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06080" imgH="177480" progId="Equation.DSMT4">
                  <p:embed/>
                </p:oleObj>
              </mc:Choice>
              <mc:Fallback>
                <p:oleObj name="Equation" r:id="rId18" imgW="40608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507B24C7-0A9C-457D-B7C6-E5A09FF29E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526701" y="3081432"/>
                        <a:ext cx="744537" cy="327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D13233A4-14A0-492B-AACD-3E609550C9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9693659"/>
              </p:ext>
            </p:extLst>
          </p:nvPr>
        </p:nvGraphicFramePr>
        <p:xfrm>
          <a:off x="7163823" y="2001312"/>
          <a:ext cx="1890713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000" imgH="228600" progId="Equation.DSMT4">
                  <p:embed/>
                </p:oleObj>
              </mc:Choice>
              <mc:Fallback>
                <p:oleObj name="Equation" r:id="rId20" imgW="927000" imgH="2286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D13233A4-14A0-492B-AACD-3E609550C9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163823" y="2001312"/>
                        <a:ext cx="1890713" cy="468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E4C479B4-52E1-4537-B665-48E3EDD7D7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6565444"/>
              </p:ext>
            </p:extLst>
          </p:nvPr>
        </p:nvGraphicFramePr>
        <p:xfrm>
          <a:off x="7361340" y="2577375"/>
          <a:ext cx="1890714" cy="4224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43000" imgH="253800" progId="Equation.DSMT4">
                  <p:embed/>
                </p:oleObj>
              </mc:Choice>
              <mc:Fallback>
                <p:oleObj name="Equation" r:id="rId22" imgW="114300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E4C479B4-52E1-4537-B665-48E3EDD7D7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7361340" y="2577375"/>
                        <a:ext cx="1890714" cy="4224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D314553F-2719-45FE-92C7-DFBCE86CF2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46139"/>
              </p:ext>
            </p:extLst>
          </p:nvPr>
        </p:nvGraphicFramePr>
        <p:xfrm>
          <a:off x="7062504" y="3015550"/>
          <a:ext cx="776288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80880" imgH="177480" progId="Equation.DSMT4">
                  <p:embed/>
                </p:oleObj>
              </mc:Choice>
              <mc:Fallback>
                <p:oleObj name="Equation" r:id="rId24" imgW="38088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D314553F-2719-45FE-92C7-DFBCE86CF2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7062504" y="3015550"/>
                        <a:ext cx="776288" cy="36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091449F8-2280-4359-BA4B-9418DADB0C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0849733"/>
              </p:ext>
            </p:extLst>
          </p:nvPr>
        </p:nvGraphicFramePr>
        <p:xfrm>
          <a:off x="1142634" y="3945156"/>
          <a:ext cx="5445125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739880" imgH="253800" progId="Equation.DSMT4">
                  <p:embed/>
                </p:oleObj>
              </mc:Choice>
              <mc:Fallback>
                <p:oleObj name="Equation" r:id="rId26" imgW="173988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091449F8-2280-4359-BA4B-9418DADB0C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142634" y="3945156"/>
                        <a:ext cx="5445125" cy="798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D0A67CFE-FAB7-4E5D-96F0-A90D8F8F87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7882043"/>
              </p:ext>
            </p:extLst>
          </p:nvPr>
        </p:nvGraphicFramePr>
        <p:xfrm>
          <a:off x="3524876" y="4161551"/>
          <a:ext cx="182563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88560" imgH="164880" progId="Equation.DSMT4">
                  <p:embed/>
                </p:oleObj>
              </mc:Choice>
              <mc:Fallback>
                <p:oleObj name="Equation" r:id="rId28" imgW="88560" imgH="1648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D0A67CFE-FAB7-4E5D-96F0-A90D8F8F87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3524876" y="4161551"/>
                        <a:ext cx="182563" cy="33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E02D3494-9B1E-4111-B449-3C88D86B4B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5985179"/>
              </p:ext>
            </p:extLst>
          </p:nvPr>
        </p:nvGraphicFramePr>
        <p:xfrm>
          <a:off x="4635568" y="4094554"/>
          <a:ext cx="808037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93480" imgH="253800" progId="Equation.DSMT4">
                  <p:embed/>
                </p:oleObj>
              </mc:Choice>
              <mc:Fallback>
                <p:oleObj name="Equation" r:id="rId30" imgW="39348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E02D3494-9B1E-4111-B449-3C88D86B4B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4635568" y="4094554"/>
                        <a:ext cx="808037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D790D17A-685F-4E22-BEDA-1750551C24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9054941"/>
              </p:ext>
            </p:extLst>
          </p:nvPr>
        </p:nvGraphicFramePr>
        <p:xfrm>
          <a:off x="6208792" y="4079233"/>
          <a:ext cx="378966" cy="5863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14120" imgH="177480" progId="Equation.DSMT4">
                  <p:embed/>
                </p:oleObj>
              </mc:Choice>
              <mc:Fallback>
                <p:oleObj name="Equation" r:id="rId32" imgW="11412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D790D17A-685F-4E22-BEDA-1750551C24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6208792" y="4079233"/>
                        <a:ext cx="378966" cy="5863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336E5A87-14E4-418A-BBEC-0CDD28652A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5810128"/>
              </p:ext>
            </p:extLst>
          </p:nvPr>
        </p:nvGraphicFramePr>
        <p:xfrm>
          <a:off x="1142633" y="4803199"/>
          <a:ext cx="4649788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485720" imgH="253800" progId="Equation.DSMT4">
                  <p:embed/>
                </p:oleObj>
              </mc:Choice>
              <mc:Fallback>
                <p:oleObj name="Equation" r:id="rId34" imgW="1485720" imgH="2538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336E5A87-14E4-418A-BBEC-0CDD28652A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1142633" y="4803199"/>
                        <a:ext cx="4649788" cy="798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87287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497C512-338B-4895-B71B-460C28EB56C1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07368" y="260648"/>
                <a:ext cx="11017224" cy="487375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Ex: Given that the polynomial </a:t>
                </a:r>
                <a:br>
                  <a:rPr lang="en-US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200" b="0" i="1" baseline="30000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𝑏𝑥</m:t>
                      </m:r>
                      <m:r>
                        <a:rPr lang="en-US" sz="2200" b="0" i="1" baseline="30000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𝑐𝑥</m:t>
                      </m:r>
                      <m:r>
                        <a:rPr lang="en-US" sz="2200" b="0" i="1" baseline="30000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𝑑𝑥</m:t>
                      </m:r>
                      <m:r>
                        <a:rPr lang="en-US" sz="2200" b="0" i="1" baseline="3000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𝑒𝑥</m:t>
                      </m:r>
                      <m:r>
                        <a:rPr lang="en-US" sz="2200" b="0" i="1" baseline="3000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𝑓𝑥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d>
                        <m:d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</m:e>
                      </m:d>
                      <m:d>
                        <m:d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−4</m:t>
                          </m:r>
                        </m:e>
                      </m:d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−5)(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−6)(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−7)</m:t>
                      </m:r>
                    </m:oMath>
                  </m:oMathPara>
                </a14:m>
                <a:endParaRPr lang="en-US" sz="2200" dirty="0"/>
              </a:p>
              <a:p>
                <a:pPr marL="0" indent="0">
                  <a:buNone/>
                </a:pPr>
                <a:r>
                  <a:rPr lang="en-US" dirty="0"/>
                  <a:t>a) What is the value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b) What is the value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=?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br>
                  <a:rPr lang="en-US" dirty="0"/>
                </a:b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c) What is the value of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=?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497C512-338B-4895-B71B-460C28EB56C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07368" y="260648"/>
                <a:ext cx="11017224" cy="4873752"/>
              </a:xfrm>
              <a:blipFill>
                <a:blip r:embed="rId4"/>
                <a:stretch>
                  <a:fillRect l="-885" t="-10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274418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35360" y="188640"/>
            <a:ext cx="10081120" cy="8206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dirty="0"/>
              <a:t>Ex: Given that the roots of the polynomial below are “a”, “b” and “c”, find the following: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5552580"/>
              </p:ext>
            </p:extLst>
          </p:nvPr>
        </p:nvGraphicFramePr>
        <p:xfrm>
          <a:off x="637951" y="1051967"/>
          <a:ext cx="32258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60160" imgH="228600" progId="Equation.DSMT4">
                  <p:embed/>
                </p:oleObj>
              </mc:Choice>
              <mc:Fallback>
                <p:oleObj name="Equation" r:id="rId4" imgW="1460160" imgH="22860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37951" y="1051967"/>
                        <a:ext cx="3225800" cy="504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82500" y="1628253"/>
            <a:ext cx="8712968" cy="5760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i) Find the value of 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2430876"/>
              </p:ext>
            </p:extLst>
          </p:nvPr>
        </p:nvGraphicFramePr>
        <p:xfrm>
          <a:off x="3506837" y="1556246"/>
          <a:ext cx="1791813" cy="5029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600" imgH="203040" progId="Equation.DSMT4">
                  <p:embed/>
                </p:oleObj>
              </mc:Choice>
              <mc:Fallback>
                <p:oleObj name="Equation" r:id="rId6" imgW="723600" imgH="20304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506837" y="1556246"/>
                        <a:ext cx="1791813" cy="5029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4838984" y="660146"/>
            <a:ext cx="3600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  <a:latin typeface="+mj-lt"/>
              </a:rPr>
              <a:t>1</a:t>
            </a:r>
            <a:r>
              <a:rPr lang="en-US" sz="2000" baseline="30000" dirty="0">
                <a:solidFill>
                  <a:srgbClr val="FF0000"/>
                </a:solidFill>
                <a:latin typeface="+mj-lt"/>
              </a:rPr>
              <a:t>st</a:t>
            </a:r>
            <a:r>
              <a:rPr lang="en-US" sz="2000" dirty="0">
                <a:solidFill>
                  <a:srgbClr val="FF0000"/>
                </a:solidFill>
                <a:latin typeface="+mj-lt"/>
              </a:rPr>
              <a:t>: Divide the function by 2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8757436"/>
              </p:ext>
            </p:extLst>
          </p:nvPr>
        </p:nvGraphicFramePr>
        <p:xfrm>
          <a:off x="707802" y="2204492"/>
          <a:ext cx="2105025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50680" imgH="177480" progId="Equation.DSMT4">
                  <p:embed/>
                </p:oleObj>
              </mc:Choice>
              <mc:Fallback>
                <p:oleObj name="Equation" r:id="rId8" imgW="850680" imgH="17748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07802" y="2204492"/>
                        <a:ext cx="2105025" cy="439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2681655"/>
              </p:ext>
            </p:extLst>
          </p:nvPr>
        </p:nvGraphicFramePr>
        <p:xfrm>
          <a:off x="3362821" y="2204317"/>
          <a:ext cx="2166937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76240" imgH="177480" progId="Equation.DSMT4">
                  <p:embed/>
                </p:oleObj>
              </mc:Choice>
              <mc:Fallback>
                <p:oleObj name="Equation" r:id="rId10" imgW="876240" imgH="1774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362821" y="2204317"/>
                        <a:ext cx="2166937" cy="439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3254658"/>
              </p:ext>
            </p:extLst>
          </p:nvPr>
        </p:nvGraphicFramePr>
        <p:xfrm>
          <a:off x="6099124" y="2204318"/>
          <a:ext cx="279400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30040" imgH="177480" progId="Equation.DSMT4">
                  <p:embed/>
                </p:oleObj>
              </mc:Choice>
              <mc:Fallback>
                <p:oleObj name="Equation" r:id="rId12" imgW="1130040" imgH="1774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099124" y="2204318"/>
                        <a:ext cx="2794000" cy="384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3086843"/>
              </p:ext>
            </p:extLst>
          </p:nvPr>
        </p:nvGraphicFramePr>
        <p:xfrm>
          <a:off x="4622801" y="3284538"/>
          <a:ext cx="2417763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77760" imgH="279360" progId="Equation.DSMT4">
                  <p:embed/>
                </p:oleObj>
              </mc:Choice>
              <mc:Fallback>
                <p:oleObj name="Equation" r:id="rId14" imgW="977760" imgH="27936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622801" y="3284538"/>
                        <a:ext cx="2417763" cy="690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7486230"/>
              </p:ext>
            </p:extLst>
          </p:nvPr>
        </p:nvGraphicFramePr>
        <p:xfrm>
          <a:off x="3208339" y="3952875"/>
          <a:ext cx="3863975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62040" imgH="253800" progId="Equation.DSMT4">
                  <p:embed/>
                </p:oleObj>
              </mc:Choice>
              <mc:Fallback>
                <p:oleObj name="Equation" r:id="rId16" imgW="1562040" imgH="25380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208339" y="3952875"/>
                        <a:ext cx="3863975" cy="628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298254"/>
              </p:ext>
            </p:extLst>
          </p:nvPr>
        </p:nvGraphicFramePr>
        <p:xfrm>
          <a:off x="1847528" y="4537075"/>
          <a:ext cx="524510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20760" imgH="203040" progId="Equation.DSMT4">
                  <p:embed/>
                </p:oleObj>
              </mc:Choice>
              <mc:Fallback>
                <p:oleObj name="Equation" r:id="rId18" imgW="2120760" imgH="20304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847528" y="4537075"/>
                        <a:ext cx="5245100" cy="503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1957272"/>
              </p:ext>
            </p:extLst>
          </p:nvPr>
        </p:nvGraphicFramePr>
        <p:xfrm>
          <a:off x="4981575" y="5300664"/>
          <a:ext cx="23495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4120" imgH="177480" progId="Equation.DSMT4">
                  <p:embed/>
                </p:oleObj>
              </mc:Choice>
              <mc:Fallback>
                <p:oleObj name="Equation" r:id="rId20" imgW="114120" imgH="17748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981575" y="5300664"/>
                        <a:ext cx="234950" cy="363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ight Brace 15"/>
          <p:cNvSpPr/>
          <p:nvPr/>
        </p:nvSpPr>
        <p:spPr>
          <a:xfrm rot="5400000">
            <a:off x="4907867" y="3897052"/>
            <a:ext cx="360040" cy="2448272"/>
          </a:xfrm>
          <a:prstGeom prst="rightBrace">
            <a:avLst>
              <a:gd name="adj1" fmla="val 39117"/>
              <a:gd name="adj2" fmla="val 50000"/>
            </a:avLst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3118732"/>
              </p:ext>
            </p:extLst>
          </p:nvPr>
        </p:nvGraphicFramePr>
        <p:xfrm>
          <a:off x="4447902" y="5589589"/>
          <a:ext cx="301625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18960" imgH="203040" progId="Equation.DSMT4">
                  <p:embed/>
                </p:oleObj>
              </mc:Choice>
              <mc:Fallback>
                <p:oleObj name="Equation" r:id="rId22" imgW="1218960" imgH="20304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447902" y="5589589"/>
                        <a:ext cx="3016250" cy="503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6835638"/>
              </p:ext>
            </p:extLst>
          </p:nvPr>
        </p:nvGraphicFramePr>
        <p:xfrm>
          <a:off x="4557713" y="6092825"/>
          <a:ext cx="248285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02960" imgH="203040" progId="Equation.DSMT4">
                  <p:embed/>
                </p:oleObj>
              </mc:Choice>
              <mc:Fallback>
                <p:oleObj name="Equation" r:id="rId24" imgW="1002960" imgH="20304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4557713" y="6092825"/>
                        <a:ext cx="2482850" cy="503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21440965-3E64-48DF-94E3-BED7CF5DBB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1139683"/>
              </p:ext>
            </p:extLst>
          </p:nvPr>
        </p:nvGraphicFramePr>
        <p:xfrm>
          <a:off x="3938884" y="1052190"/>
          <a:ext cx="35623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612800" imgH="228600" progId="Equation.DSMT4">
                  <p:embed/>
                </p:oleObj>
              </mc:Choice>
              <mc:Fallback>
                <p:oleObj name="Equation" r:id="rId26" imgW="1612800" imgH="2286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21440965-3E64-48DF-94E3-BED7CF5DBB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3938884" y="1052190"/>
                        <a:ext cx="3562350" cy="504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97982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EB554-0952-42DC-9A3C-10485A236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188640"/>
            <a:ext cx="8529849" cy="562074"/>
          </a:xfrm>
        </p:spPr>
        <p:txBody>
          <a:bodyPr/>
          <a:lstStyle/>
          <a:p>
            <a:r>
              <a:rPr lang="en-CA" dirty="0"/>
              <a:t>What is the Vieta’s formula?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2AD79-C5CC-4D2D-A8F7-2B987C14CF7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03512" y="736104"/>
            <a:ext cx="8219256" cy="532656"/>
          </a:xfrm>
        </p:spPr>
        <p:txBody>
          <a:bodyPr/>
          <a:lstStyle/>
          <a:p>
            <a:r>
              <a:rPr lang="en-CA" dirty="0"/>
              <a:t>When given a polynomial in the form of: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2DCC80C-3BCC-4F5C-84A6-79033B940F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8701592"/>
              </p:ext>
            </p:extLst>
          </p:nvPr>
        </p:nvGraphicFramePr>
        <p:xfrm>
          <a:off x="1775520" y="1340768"/>
          <a:ext cx="7221538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20680" imgH="253800" progId="Equation.DSMT4">
                  <p:embed/>
                </p:oleObj>
              </mc:Choice>
              <mc:Fallback>
                <p:oleObj name="Equation" r:id="rId4" imgW="292068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2DCC80C-3BCC-4F5C-84A6-79033B940F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75520" y="1340768"/>
                        <a:ext cx="7221538" cy="627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FC44858-B406-4412-806C-28AF0EC81F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3327956"/>
              </p:ext>
            </p:extLst>
          </p:nvPr>
        </p:nvGraphicFramePr>
        <p:xfrm>
          <a:off x="1764184" y="2143770"/>
          <a:ext cx="2387600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160" imgH="228600" progId="Equation.DSMT4">
                  <p:embed/>
                </p:oleObj>
              </mc:Choice>
              <mc:Fallback>
                <p:oleObj name="Equation" r:id="rId6" imgW="96516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DFC44858-B406-4412-806C-28AF0EC81FE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64184" y="2143770"/>
                        <a:ext cx="2387600" cy="56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7C8D89D-00D8-401E-8118-A0F0FFC089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7894145"/>
              </p:ext>
            </p:extLst>
          </p:nvPr>
        </p:nvGraphicFramePr>
        <p:xfrm>
          <a:off x="5447928" y="2080270"/>
          <a:ext cx="417830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88760" imgH="253800" progId="Equation.DSMT4">
                  <p:embed/>
                </p:oleObj>
              </mc:Choice>
              <mc:Fallback>
                <p:oleObj name="Equation" r:id="rId8" imgW="168876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7C8D89D-00D8-401E-8118-A0F0FFC089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447928" y="2080270"/>
                        <a:ext cx="4178300" cy="628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9D9C8B6-E525-4F4A-9EE1-BBA3567A3BA3}"/>
              </a:ext>
            </a:extLst>
          </p:cNvPr>
          <p:cNvSpPr txBox="1">
            <a:spLocks/>
          </p:cNvSpPr>
          <p:nvPr/>
        </p:nvSpPr>
        <p:spPr>
          <a:xfrm>
            <a:off x="1764228" y="2822118"/>
            <a:ext cx="8580244" cy="5207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These formulas will relate the coefficients with the roots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109DF94-0C6C-42BC-AD70-698C1E1E65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8461735"/>
              </p:ext>
            </p:extLst>
          </p:nvPr>
        </p:nvGraphicFramePr>
        <p:xfrm>
          <a:off x="1933750" y="3267895"/>
          <a:ext cx="777875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19040" imgH="431640" progId="Equation.DSMT4">
                  <p:embed/>
                </p:oleObj>
              </mc:Choice>
              <mc:Fallback>
                <p:oleObj name="Equation" r:id="rId10" imgW="419040" imgH="4316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0109DF94-0C6C-42BC-AD70-698C1E1E65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933750" y="3267895"/>
                        <a:ext cx="777875" cy="801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D74CAE5B-557E-4667-9D22-F369B736AB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8331434"/>
              </p:ext>
            </p:extLst>
          </p:nvPr>
        </p:nvGraphicFramePr>
        <p:xfrm>
          <a:off x="2696344" y="3396482"/>
          <a:ext cx="28956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62040" imgH="253800" progId="Equation.DSMT4">
                  <p:embed/>
                </p:oleObj>
              </mc:Choice>
              <mc:Fallback>
                <p:oleObj name="Equation" r:id="rId12" imgW="156204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D74CAE5B-557E-4667-9D22-F369B736AB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696344" y="3396482"/>
                        <a:ext cx="289560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67525E35-03EF-4DF9-A844-EB0B539F77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998128"/>
              </p:ext>
            </p:extLst>
          </p:nvPr>
        </p:nvGraphicFramePr>
        <p:xfrm>
          <a:off x="1919536" y="4204519"/>
          <a:ext cx="801688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31640" imgH="431640" progId="Equation.DSMT4">
                  <p:embed/>
                </p:oleObj>
              </mc:Choice>
              <mc:Fallback>
                <p:oleObj name="Equation" r:id="rId14" imgW="431640" imgH="4316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67525E35-03EF-4DF9-A844-EB0B539F77A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919536" y="4204519"/>
                        <a:ext cx="801688" cy="800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151A3F0F-A127-497A-A05E-6CCF9C0186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3724218"/>
              </p:ext>
            </p:extLst>
          </p:nvPr>
        </p:nvGraphicFramePr>
        <p:xfrm>
          <a:off x="2711625" y="4268440"/>
          <a:ext cx="381317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57400" imgH="279360" progId="Equation.DSMT4">
                  <p:embed/>
                </p:oleObj>
              </mc:Choice>
              <mc:Fallback>
                <p:oleObj name="Equation" r:id="rId16" imgW="2057400" imgH="27936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151A3F0F-A127-497A-A05E-6CCF9C0186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711625" y="4268440"/>
                        <a:ext cx="3813175" cy="52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524C00CE-2AD6-4DAD-A176-C183B4D9AF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229771"/>
              </p:ext>
            </p:extLst>
          </p:nvPr>
        </p:nvGraphicFramePr>
        <p:xfrm>
          <a:off x="1893888" y="5210175"/>
          <a:ext cx="801687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31640" imgH="444240" progId="Equation.DSMT4">
                  <p:embed/>
                </p:oleObj>
              </mc:Choice>
              <mc:Fallback>
                <p:oleObj name="Equation" r:id="rId18" imgW="431640" imgH="4442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524C00CE-2AD6-4DAD-A176-C183B4D9AF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893888" y="5210175"/>
                        <a:ext cx="801687" cy="823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3E8A8B7F-AA91-45E4-9E4B-E2B2A9C4AB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4382442"/>
              </p:ext>
            </p:extLst>
          </p:nvPr>
        </p:nvGraphicFramePr>
        <p:xfrm>
          <a:off x="1749035" y="1297485"/>
          <a:ext cx="6843712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768400" imgH="279360" progId="Equation.DSMT4">
                  <p:embed/>
                </p:oleObj>
              </mc:Choice>
              <mc:Fallback>
                <p:oleObj name="Equation" r:id="rId20" imgW="2768400" imgH="27936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3E8A8B7F-AA91-45E4-9E4B-E2B2A9C4AB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749035" y="1297485"/>
                        <a:ext cx="6843712" cy="690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94B8866C-40C8-43A0-AB47-5904B89092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3312789"/>
              </p:ext>
            </p:extLst>
          </p:nvPr>
        </p:nvGraphicFramePr>
        <p:xfrm>
          <a:off x="2639617" y="5264472"/>
          <a:ext cx="47085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539800" imgH="279360" progId="Equation.DSMT4">
                  <p:embed/>
                </p:oleObj>
              </mc:Choice>
              <mc:Fallback>
                <p:oleObj name="Equation" r:id="rId22" imgW="2539800" imgH="27936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94B8866C-40C8-43A0-AB47-5904B89092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639617" y="5264472"/>
                        <a:ext cx="4708525" cy="52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246485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EE427-905F-4796-BEC0-6472BE7F317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03512" y="116632"/>
            <a:ext cx="8075240" cy="460648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Find the coefficients “a”, “b”, “c”, “d”, and “e”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18D8895-4F87-4241-9B9F-486B891980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765453"/>
              </p:ext>
            </p:extLst>
          </p:nvPr>
        </p:nvGraphicFramePr>
        <p:xfrm>
          <a:off x="1937718" y="720725"/>
          <a:ext cx="76866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52680" imgH="253800" progId="Equation.DSMT4">
                  <p:embed/>
                </p:oleObj>
              </mc:Choice>
              <mc:Fallback>
                <p:oleObj name="Equation" r:id="rId4" imgW="335268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A18D8895-4F87-4241-9B9F-486B891980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37718" y="720725"/>
                        <a:ext cx="7686675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6A59554-1CA2-48A9-AAB7-1365444E47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4251402"/>
              </p:ext>
            </p:extLst>
          </p:nvPr>
        </p:nvGraphicFramePr>
        <p:xfrm>
          <a:off x="1775520" y="1484784"/>
          <a:ext cx="7929562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49560" imgH="393480" progId="Equation.DSMT4">
                  <p:embed/>
                </p:oleObj>
              </mc:Choice>
              <mc:Fallback>
                <p:oleObj name="Equation" r:id="rId6" imgW="394956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6A59554-1CA2-48A9-AAB7-1365444E47B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75520" y="1484784"/>
                        <a:ext cx="7929562" cy="788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12">
            <a:extLst>
              <a:ext uri="{FF2B5EF4-FFF2-40B4-BE49-F238E27FC236}">
                <a16:creationId xmlns:a16="http://schemas.microsoft.com/office/drawing/2014/main" id="{94B0BB62-1AD7-4D8C-A0D3-A721B57D5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5520" y="2420888"/>
            <a:ext cx="136815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  <a:latin typeface="+mj-lt"/>
              </a:rPr>
              <a:t>Note: a=2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3DE8617C-A375-472D-9A45-B631E96B9E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6456912"/>
              </p:ext>
            </p:extLst>
          </p:nvPr>
        </p:nvGraphicFramePr>
        <p:xfrm>
          <a:off x="1775520" y="2852936"/>
          <a:ext cx="2345836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22360" imgH="393480" progId="Equation.DSMT4">
                  <p:embed/>
                </p:oleObj>
              </mc:Choice>
              <mc:Fallback>
                <p:oleObj name="Equation" r:id="rId8" imgW="142236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3DE8617C-A375-472D-9A45-B631E96B9E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775520" y="2852936"/>
                        <a:ext cx="2345836" cy="648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BFF9943-DFE2-4D28-8C16-B3EC8C2B1F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758744"/>
              </p:ext>
            </p:extLst>
          </p:nvPr>
        </p:nvGraphicFramePr>
        <p:xfrm>
          <a:off x="1775520" y="3645024"/>
          <a:ext cx="115093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98400" imgH="393480" progId="Equation.DSMT4">
                  <p:embed/>
                </p:oleObj>
              </mc:Choice>
              <mc:Fallback>
                <p:oleObj name="Equation" r:id="rId10" imgW="69840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3BFF9943-DFE2-4D28-8C16-B3EC8C2B1F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775520" y="3645024"/>
                        <a:ext cx="1150938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DE85CA3-82E2-4B6B-A591-549197898B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140880"/>
              </p:ext>
            </p:extLst>
          </p:nvPr>
        </p:nvGraphicFramePr>
        <p:xfrm>
          <a:off x="1775520" y="4437111"/>
          <a:ext cx="936104" cy="3756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44240" imgH="177480" progId="Equation.DSMT4">
                  <p:embed/>
                </p:oleObj>
              </mc:Choice>
              <mc:Fallback>
                <p:oleObj name="Equation" r:id="rId12" imgW="44424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DE85CA3-82E2-4B6B-A591-549197898B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775520" y="4437111"/>
                        <a:ext cx="936104" cy="3756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3FBB8E5D-FA72-48D0-B30C-73E6F5F87D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2170328"/>
              </p:ext>
            </p:extLst>
          </p:nvPr>
        </p:nvGraphicFramePr>
        <p:xfrm>
          <a:off x="1775520" y="4941168"/>
          <a:ext cx="230346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6800" imgH="393480" progId="Equation.DSMT4">
                  <p:embed/>
                </p:oleObj>
              </mc:Choice>
              <mc:Fallback>
                <p:oleObj name="Equation" r:id="rId14" imgW="139680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3FBB8E5D-FA72-48D0-B30C-73E6F5F87D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775520" y="4941168"/>
                        <a:ext cx="2303462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613DA2FE-1C0C-4818-9191-F0EE90545F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2823008"/>
              </p:ext>
            </p:extLst>
          </p:nvPr>
        </p:nvGraphicFramePr>
        <p:xfrm>
          <a:off x="1774825" y="5661025"/>
          <a:ext cx="7762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69800" imgH="393480" progId="Equation.DSMT4">
                  <p:embed/>
                </p:oleObj>
              </mc:Choice>
              <mc:Fallback>
                <p:oleObj name="Equation" r:id="rId16" imgW="46980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613DA2FE-1C0C-4818-9191-F0EE90545F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774825" y="5661025"/>
                        <a:ext cx="776288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7F53B2B-B5C3-4D7E-ABB3-FFAAE6082A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0874008"/>
              </p:ext>
            </p:extLst>
          </p:nvPr>
        </p:nvGraphicFramePr>
        <p:xfrm>
          <a:off x="1775520" y="6309321"/>
          <a:ext cx="978644" cy="4001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31640" imgH="177480" progId="Equation.DSMT4">
                  <p:embed/>
                </p:oleObj>
              </mc:Choice>
              <mc:Fallback>
                <p:oleObj name="Equation" r:id="rId18" imgW="43164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7F53B2B-B5C3-4D7E-ABB3-FFAAE6082A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775520" y="6309321"/>
                        <a:ext cx="978644" cy="4001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1B8C99FF-7A9C-4B3B-AB01-5A86458140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067765"/>
              </p:ext>
            </p:extLst>
          </p:nvPr>
        </p:nvGraphicFramePr>
        <p:xfrm>
          <a:off x="4439816" y="2852936"/>
          <a:ext cx="5760640" cy="5673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987720" imgH="393480" progId="Equation.DSMT4">
                  <p:embed/>
                </p:oleObj>
              </mc:Choice>
              <mc:Fallback>
                <p:oleObj name="Equation" r:id="rId20" imgW="398772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1B8C99FF-7A9C-4B3B-AB01-5A86458140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439816" y="2852936"/>
                        <a:ext cx="5760640" cy="5673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D0413274-75E9-4037-AB1E-C4C5B23A8D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2393314"/>
              </p:ext>
            </p:extLst>
          </p:nvPr>
        </p:nvGraphicFramePr>
        <p:xfrm>
          <a:off x="4439816" y="3429000"/>
          <a:ext cx="3073816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866600" imgH="393480" progId="Equation.DSMT4">
                  <p:embed/>
                </p:oleObj>
              </mc:Choice>
              <mc:Fallback>
                <p:oleObj name="Equation" r:id="rId22" imgW="1866600" imgH="393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D0413274-75E9-4037-AB1E-C4C5B23A8D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439816" y="3429000"/>
                        <a:ext cx="3073816" cy="648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33C7F033-C84B-4C80-A918-06AE5B7DEA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4329296"/>
              </p:ext>
            </p:extLst>
          </p:nvPr>
        </p:nvGraphicFramePr>
        <p:xfrm>
          <a:off x="7536160" y="3573017"/>
          <a:ext cx="864096" cy="35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06080" imgH="164880" progId="Equation.DSMT4">
                  <p:embed/>
                </p:oleObj>
              </mc:Choice>
              <mc:Fallback>
                <p:oleObj name="Equation" r:id="rId24" imgW="406080" imgH="1648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33C7F033-C84B-4C80-A918-06AE5B7DEA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7536160" y="3573017"/>
                        <a:ext cx="864096" cy="350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0FF0C0DF-2B06-43D7-9C71-A52F05938F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1717098"/>
              </p:ext>
            </p:extLst>
          </p:nvPr>
        </p:nvGraphicFramePr>
        <p:xfrm>
          <a:off x="4439816" y="4132000"/>
          <a:ext cx="1080120" cy="377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07960" imgH="177480" progId="Equation.DSMT4">
                  <p:embed/>
                </p:oleObj>
              </mc:Choice>
              <mc:Fallback>
                <p:oleObj name="Equation" r:id="rId26" imgW="50796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0FF0C0DF-2B06-43D7-9C71-A52F05938F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4439816" y="4132000"/>
                        <a:ext cx="1080120" cy="377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0525C890-2551-483F-AA06-3979024307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896396"/>
              </p:ext>
            </p:extLst>
          </p:nvPr>
        </p:nvGraphicFramePr>
        <p:xfrm>
          <a:off x="4354513" y="4797425"/>
          <a:ext cx="6075362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038480" imgH="393480" progId="Equation.DSMT4">
                  <p:embed/>
                </p:oleObj>
              </mc:Choice>
              <mc:Fallback>
                <p:oleObj name="Equation" r:id="rId28" imgW="403848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0525C890-2551-483F-AA06-3979024307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4354513" y="4797425"/>
                        <a:ext cx="6075362" cy="592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6C891574-9879-44FD-BC1D-47A7EB2990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9365753"/>
              </p:ext>
            </p:extLst>
          </p:nvPr>
        </p:nvGraphicFramePr>
        <p:xfrm>
          <a:off x="4259263" y="5516563"/>
          <a:ext cx="3325812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209680" imgH="393480" progId="Equation.DSMT4">
                  <p:embed/>
                </p:oleObj>
              </mc:Choice>
              <mc:Fallback>
                <p:oleObj name="Equation" r:id="rId30" imgW="2209680" imgH="393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6C891574-9879-44FD-BC1D-47A7EB2990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4259263" y="5516563"/>
                        <a:ext cx="3325812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28E33C33-EA7C-4B96-AC10-1D210F9CFF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3928044"/>
              </p:ext>
            </p:extLst>
          </p:nvPr>
        </p:nvGraphicFramePr>
        <p:xfrm>
          <a:off x="7608168" y="5589240"/>
          <a:ext cx="1008112" cy="3428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20560" imgH="177480" progId="Equation.DSMT4">
                  <p:embed/>
                </p:oleObj>
              </mc:Choice>
              <mc:Fallback>
                <p:oleObj name="Equation" r:id="rId32" imgW="52056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28E33C33-EA7C-4B96-AC10-1D210F9CFF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7608168" y="5589240"/>
                        <a:ext cx="1008112" cy="3428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45AFFD7E-3DFE-46F4-A84F-A584053055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0703388"/>
              </p:ext>
            </p:extLst>
          </p:nvPr>
        </p:nvGraphicFramePr>
        <p:xfrm>
          <a:off x="4151784" y="6237312"/>
          <a:ext cx="1250722" cy="406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545760" imgH="177480" progId="Equation.DSMT4">
                  <p:embed/>
                </p:oleObj>
              </mc:Choice>
              <mc:Fallback>
                <p:oleObj name="Equation" r:id="rId34" imgW="54576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45AFFD7E-3DFE-46F4-A84F-A584053055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4151784" y="6237312"/>
                        <a:ext cx="1250722" cy="4064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2666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A8A81-6FA1-4831-A4D4-3B2D3BDCA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8EEE6F-1C45-4D59-90F1-0E663ADE4F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360" y="116632"/>
            <a:ext cx="10513168" cy="21691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CABDD6A-69D5-43CB-8251-FF034D0234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1344" y="2564904"/>
            <a:ext cx="6912768" cy="98360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F9080B5-D73B-469C-869C-BF60CF903BC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3352" y="4365104"/>
            <a:ext cx="6143625" cy="10477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0B09360-6820-40DC-83BE-98BFCB741DE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1344" y="5805264"/>
            <a:ext cx="8877497" cy="81331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400610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5dd3b5eab04799935286d652a75b776e2b83c"/>
  <p:tag name="GENSWF_OUTPUT_FILE_NAME" val="m10hch43"/>
  <p:tag name="ISPRING_RESOURCE_PATHS_HASH_2" val="b5a8d9fc18abfbe87c7413595da1aaf43ab94"/>
  <p:tag name="ISPRING_LMS_API_VERSION" val="SCORM 2004 (2nd edition)"/>
  <p:tag name="ISPRING_ULTRA_SCORM_COURSE_ID" val="A91FF2C5-A086-4EC6-A234-8C03CB32B97B"/>
  <p:tag name="ISPRING_CMI5_LAUNCH_METHOD" val="any window"/>
  <p:tag name="ISPRING_SCORM_RATE_SLIDES" val="1"/>
  <p:tag name="ISPRINGCLOUDFOLDERID" val="1"/>
  <p:tag name="ISPRINGONLINEFOLDERID" val="1"/>
  <p:tag name="ISPRING_SCORM_PASSING_SCORE" val="100.000000"/>
  <p:tag name="ISPRING_CURRENT_PLAYER_ID" val="universal-no-video"/>
  <p:tag name="ISPRING_FIRST_PUBLISH" val="1"/>
  <p:tag name="ISPRING_ULTRA_SCORM_COURCE_TITLE" val="M12H Section 3.4 Vietas Formula"/>
  <p:tag name="ISPRING_OUTPUT_FOLDER" val="[[&quot;\uFFFD\uFFFDQj{D1961B4B-4104-4DBD-91AB-5334FB564497}&quot;,&quot;C:\\Users\\e15108\\Documents\\Website BCMATH\\m12h\\Online Notes&quot;],[&quot;\uFFFDʾ\&quot;{58857F64-F778-46F3-A3E4-9740F72F057B}&quot;,&quot;C:\\Users\\Danny\\OneDrive - SD41\\Math 12 Hon&quot;]]"/>
  <p:tag name="ISPRING_PRESENTATION_TITLE" val="M12H Section 3.4 Vietas Formula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watermarkUrl&quot;:&quot;https://&quot;,&quot;openWatermarkWebPageInNewWindow&quot;:&quot;T_FALSE&quot;,&quot;displayAfterEnabled&quot;:&quot;T_FALSE&quot;,&quot;displayUntilEnabled&quot;:&quot;T_FALSE&quot;,&quot;domainRestrictionEnabled&quot;:&quot;T_TRUE&quot;,&quot;domainRestriction&quot;:&quot;www.bcmath.ca;bcmath.ca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}}"/>
  <p:tag name="ISPRING_SCORM_RATE_QUIZZES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E1F12E7-86D5-47D6-9948-22EBC7A4B7D0}:29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9860F2A-A03B-4E0E-8ED7-585837B9FD8C}:29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7CEE52D-FE0D-4CCC-9BD5-8E0F5B4C1A4A}:30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3309F1C-D0C6-47AC-A53D-53291BB15A0D}:29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77B1929-D262-4E13-BCA3-27751BCFE1D7}:30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B00F428-B035-483F-B239-0DED18E6E4AC}:30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C4CF88B-1B7E-4890-8425-E3E4D9369ADC}:299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CEE6D83-9F64-4533-8DBE-568D33DFAADE}:2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15540D4-2763-4C08-80B0-873539BF1917}:289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FB46EA1-1F73-415C-B634-51721772F585}:28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60F22A4-AF19-4953-98AC-793AEE6DE69B}:25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B7B9709-BBB8-4EEB-8EBE-76D98C3B75C5}:287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47F815D-21A0-4049-9167-EDE8FD91293C}:29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AB3C811-D0F6-4791-8375-1172185491A3}:29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F02C6BA-C4EE-4A00-9E3E-66D4408CF902}:29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3D9F332-FCBB-40CE-BC2F-0DD33C6E206E}:29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8E313B8-A75F-4700-BA24-9AD67BA12DCC}:27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4C3F1BE-88D7-41F7-AF67-A6943C6FBA39}:28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030D6D5-70AD-4937-998D-06BD35535056}:29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138541C-9208-49EB-A3C1-36CF158C3D8E}:27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89C2C35-2D04-4C84-91A7-DCCB354D2268}:28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D5D17D3-073E-472F-A84F-BBD2BD8F9D02}:29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45827112576748B5D48E564F7FBF10" ma:contentTypeVersion="8" ma:contentTypeDescription="Create a new document." ma:contentTypeScope="" ma:versionID="e880a315915cbdcb530916f8245c7d99">
  <xsd:schema xmlns:xsd="http://www.w3.org/2001/XMLSchema" xmlns:xs="http://www.w3.org/2001/XMLSchema" xmlns:p="http://schemas.microsoft.com/office/2006/metadata/properties" xmlns:ns2="ab2be11c-74ae-4dca-a4e2-637c5b7345a7" targetNamespace="http://schemas.microsoft.com/office/2006/metadata/properties" ma:root="true" ma:fieldsID="d4a97eebc6133fefe8e1fbe3e3b797d0" ns2:_="">
    <xsd:import namespace="ab2be11c-74ae-4dca-a4e2-637c5b7345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2be11c-74ae-4dca-a4e2-637c5b7345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C061948-7889-47DB-88CC-473ECC29E48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552B008-C8E8-4806-94F6-C3374E71F5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2be11c-74ae-4dca-a4e2-637c5b7345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97C45DB-9F04-48C2-9576-FC5A5F69CF3A}">
  <ds:schemaRefs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ab2be11c-74ae-4dca-a4e2-637c5b7345a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1082</TotalTime>
  <Words>607</Words>
  <Application>Microsoft Office PowerPoint</Application>
  <PresentationFormat>Widescreen</PresentationFormat>
  <Paragraphs>74</Paragraphs>
  <Slides>22</Slides>
  <Notes>22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Section 3.4  Vieta’s Formulas </vt:lpstr>
      <vt:lpstr>What is Vieta’s Formula?</vt:lpstr>
      <vt:lpstr>II) Coefficients of a Polynomial (Vieta)</vt:lpstr>
      <vt:lpstr>PowerPoint Presentation</vt:lpstr>
      <vt:lpstr>PowerPoint Presentation</vt:lpstr>
      <vt:lpstr>PowerPoint Presentation</vt:lpstr>
      <vt:lpstr>What is the Vieta’s formula?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M12H Section 3.4 Vietas Formula</dc:title>
  <dc:creator>Danny Young</dc:creator>
  <cp:lastModifiedBy>Danny Young</cp:lastModifiedBy>
  <cp:revision>49</cp:revision>
  <dcterms:created xsi:type="dcterms:W3CDTF">2011-06-26T05:06:25Z</dcterms:created>
  <dcterms:modified xsi:type="dcterms:W3CDTF">2024-06-02T23:27:41Z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0x010100F045827112576748B5D48E564F7FBF10</vt:lpwstr>
  </property>
</Properties>
</file>